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88" r:id="rId5"/>
    <p:sldId id="284" r:id="rId6"/>
    <p:sldId id="283" r:id="rId7"/>
    <p:sldId id="285" r:id="rId8"/>
    <p:sldId id="416" r:id="rId9"/>
    <p:sldId id="299" r:id="rId10"/>
    <p:sldId id="419" r:id="rId11"/>
    <p:sldId id="295" r:id="rId12"/>
    <p:sldId id="301" r:id="rId13"/>
    <p:sldId id="280" r:id="rId14"/>
    <p:sldId id="278" r:id="rId1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04">
          <p15:clr>
            <a:srgbClr val="A4A3A4"/>
          </p15:clr>
        </p15:guide>
        <p15:guide id="2" pos="3841">
          <p15:clr>
            <a:srgbClr val="A4A3A4"/>
          </p15:clr>
        </p15:guide>
        <p15:guide id="3" orient="horz" pos="1123">
          <p15:clr>
            <a:srgbClr val="A4A3A4"/>
          </p15:clr>
        </p15:guide>
        <p15:guide id="4" pos="388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3B631"/>
    <a:srgbClr val="95C11F"/>
    <a:srgbClr val="C6D6E0"/>
    <a:srgbClr val="E1EAF0"/>
    <a:srgbClr val="00456F"/>
    <a:srgbClr val="0065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Helle Formatvorlage 2 - Akz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405" autoAdjust="0"/>
  </p:normalViewPr>
  <p:slideViewPr>
    <p:cSldViewPr snapToGrid="0">
      <p:cViewPr varScale="1">
        <p:scale>
          <a:sx n="79" d="100"/>
          <a:sy n="79" d="100"/>
        </p:scale>
        <p:origin x="86" y="221"/>
      </p:cViewPr>
      <p:guideLst>
        <p:guide orient="horz" pos="2004"/>
        <p:guide pos="3841"/>
        <p:guide orient="horz" pos="1123"/>
        <p:guide pos="3885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157" d="100"/>
          <a:sy n="157" d="100"/>
        </p:scale>
        <p:origin x="-668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73B95B-F8CD-134D-9585-AA33912D2542}" type="datetimeFigureOut">
              <a:rPr lang="de-DE" smtClean="0"/>
              <a:t>25.04.2024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078777-0AE3-6641-88F4-5A465D15C4B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97692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816184-C586-494E-9E1A-7337C846BFE3}" type="datetimeFigureOut">
              <a:rPr lang="de-DE" smtClean="0"/>
              <a:t>25.04.2024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B3C4CA-7465-41E8-A892-6AE106CDC35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20926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0CFB7C30-0B37-E612-C8FC-FB3767C2E62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ヒラギノ角ゴ Pro W3"/>
                <a:cs typeface="ヒラギノ角ゴ Pro W3"/>
              </a:defRPr>
            </a:lvl9pPr>
          </a:lstStyle>
          <a:p>
            <a:pPr>
              <a:spcBef>
                <a:spcPct val="0"/>
              </a:spcBef>
            </a:pPr>
            <a:fld id="{8E12F35E-D8CE-4E7C-9704-A86FBBAF3D82}" type="slidenum">
              <a:rPr lang="de-DE" altLang="de-DE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de-DE" altLang="de-DE">
              <a:cs typeface="Arial" panose="020B0604020202020204" pitchFamily="34" charset="0"/>
            </a:endParaRPr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625EB565-A1E5-914B-6A47-A1216204E8C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D1E463F-A183-6F05-C728-5696F52A00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de-DE" altLang="de-DE">
              <a:latin typeface="Times New Roman" panose="02020603050405020304" pitchFamily="18" charset="0"/>
              <a:ea typeface="ヒラギノ角ゴ Pro W3"/>
              <a:cs typeface="ヒラギノ角ゴ Pro W3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"/>
          <p:cNvSpPr>
            <a:spLocks noGrp="1"/>
          </p:cNvSpPr>
          <p:nvPr>
            <p:ph type="ctrTitle" hasCustomPrompt="1"/>
          </p:nvPr>
        </p:nvSpPr>
        <p:spPr>
          <a:xfrm>
            <a:off x="540000" y="5220000"/>
            <a:ext cx="11052000" cy="1038769"/>
          </a:xfrm>
        </p:spPr>
        <p:txBody>
          <a:bodyPr/>
          <a:lstStyle>
            <a:lvl1pPr>
              <a:defRPr b="1">
                <a:solidFill>
                  <a:srgbClr val="00456F"/>
                </a:solidFill>
                <a:latin typeface="Arial"/>
              </a:defRPr>
            </a:lvl1pPr>
          </a:lstStyle>
          <a:p>
            <a:pPr algn="l"/>
            <a:r>
              <a:rPr lang="de-DE" dirty="0"/>
              <a:t>Verbund Bildungswerk der Wirtschaft </a:t>
            </a:r>
            <a:br>
              <a:rPr lang="de-DE" dirty="0"/>
            </a:br>
            <a:r>
              <a:rPr lang="de-DE" dirty="0"/>
              <a:t>Mecklenburg-Vorpommern</a:t>
            </a:r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0"/>
          </p:nvPr>
        </p:nvSpPr>
        <p:spPr>
          <a:xfrm>
            <a:off x="540000" y="1980000"/>
            <a:ext cx="3780000" cy="2772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</a:lstStyle>
          <a:p>
            <a:endParaRPr lang="de-DE"/>
          </a:p>
        </p:txBody>
      </p:sp>
      <p:sp>
        <p:nvSpPr>
          <p:cNvPr id="19" name="Bildplatzhalter 4"/>
          <p:cNvSpPr>
            <a:spLocks noGrp="1"/>
          </p:cNvSpPr>
          <p:nvPr>
            <p:ph type="pic" sz="quarter" idx="11"/>
          </p:nvPr>
        </p:nvSpPr>
        <p:spPr>
          <a:xfrm>
            <a:off x="4500000" y="1980000"/>
            <a:ext cx="7128000" cy="2772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</a:lstStyle>
          <a:p>
            <a:endParaRPr lang="de-DE" dirty="0"/>
          </a:p>
        </p:txBody>
      </p:sp>
      <p:sp>
        <p:nvSpPr>
          <p:cNvPr id="6" name="Rechteck 5"/>
          <p:cNvSpPr/>
          <p:nvPr userDrawn="1"/>
        </p:nvSpPr>
        <p:spPr>
          <a:xfrm>
            <a:off x="9839293" y="382242"/>
            <a:ext cx="2040605" cy="9247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7" name="Gerade Verbindung 6">
            <a:extLst>
              <a:ext uri="{FF2B5EF4-FFF2-40B4-BE49-F238E27FC236}">
                <a16:creationId xmlns:a16="http://schemas.microsoft.com/office/drawing/2014/main" id="{1C401359-5E5E-3E4B-9274-2B9364193173}"/>
              </a:ext>
            </a:extLst>
          </p:cNvPr>
          <p:cNvCxnSpPr>
            <a:cxnSpLocks/>
          </p:cNvCxnSpPr>
          <p:nvPr userDrawn="1"/>
        </p:nvCxnSpPr>
        <p:spPr>
          <a:xfrm>
            <a:off x="540000" y="4818623"/>
            <a:ext cx="1108800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Bildplatzhalter 4"/>
          <p:cNvSpPr>
            <a:spLocks noGrp="1"/>
          </p:cNvSpPr>
          <p:nvPr>
            <p:ph type="pic" sz="quarter" idx="12"/>
          </p:nvPr>
        </p:nvSpPr>
        <p:spPr>
          <a:xfrm>
            <a:off x="534442" y="767592"/>
            <a:ext cx="1866522" cy="80572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</a:lstStyle>
          <a:p>
            <a:endParaRPr lang="de-DE"/>
          </a:p>
        </p:txBody>
      </p:sp>
      <p:sp>
        <p:nvSpPr>
          <p:cNvPr id="9" name="Bildplatzhalter 4"/>
          <p:cNvSpPr>
            <a:spLocks noGrp="1"/>
          </p:cNvSpPr>
          <p:nvPr>
            <p:ph type="pic" sz="quarter" idx="13"/>
          </p:nvPr>
        </p:nvSpPr>
        <p:spPr>
          <a:xfrm>
            <a:off x="2544430" y="762028"/>
            <a:ext cx="1866522" cy="80572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</a:lstStyle>
          <a:p>
            <a:endParaRPr lang="de-DE"/>
          </a:p>
        </p:txBody>
      </p:sp>
      <p:sp>
        <p:nvSpPr>
          <p:cNvPr id="10" name="Bildplatzhalter 4"/>
          <p:cNvSpPr>
            <a:spLocks noGrp="1"/>
          </p:cNvSpPr>
          <p:nvPr>
            <p:ph type="pic" sz="quarter" idx="14"/>
          </p:nvPr>
        </p:nvSpPr>
        <p:spPr>
          <a:xfrm>
            <a:off x="4553657" y="762028"/>
            <a:ext cx="1866522" cy="805728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</a:lstStyle>
          <a:p>
            <a:endParaRPr lang="de-DE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E3AA4AA9-22C2-44E4-B55C-5B061F6D1A4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64160" y="262811"/>
            <a:ext cx="1440930" cy="1133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2309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1_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133232" y="1341438"/>
            <a:ext cx="5046785" cy="5040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67585" y="1341438"/>
            <a:ext cx="5046784" cy="5040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E0F9DD56-BB21-31C4-D9FE-45613AC1BF9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DDDD1-AC5C-4C3A-9BD1-8D0C5EDB92EE}" type="datetime1">
              <a:rPr lang="de-DE" altLang="de-DE"/>
              <a:pPr>
                <a:defRPr/>
              </a:pPr>
              <a:t>25.04.2024</a:t>
            </a:fld>
            <a:endParaRPr lang="de-DE" altLang="de-DE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D5AD2B02-AC97-8752-1C1A-DFAEBB890D3F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93C0C4-69DD-42F5-873C-FDB3368FE11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66212463"/>
      </p:ext>
    </p:extLst>
  </p:cSld>
  <p:clrMapOvr>
    <a:masterClrMapping/>
  </p:clrMapOvr>
  <p:transition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el 1"/>
          <p:cNvSpPr>
            <a:spLocks noGrp="1"/>
          </p:cNvSpPr>
          <p:nvPr>
            <p:ph type="ctrTitle" hasCustomPrompt="1"/>
          </p:nvPr>
        </p:nvSpPr>
        <p:spPr>
          <a:xfrm>
            <a:off x="540000" y="5220000"/>
            <a:ext cx="9299293" cy="1038769"/>
          </a:xfrm>
        </p:spPr>
        <p:txBody>
          <a:bodyPr/>
          <a:lstStyle>
            <a:lvl1pPr>
              <a:defRPr b="1">
                <a:solidFill>
                  <a:srgbClr val="00456F"/>
                </a:solidFill>
                <a:latin typeface="Arial"/>
              </a:defRPr>
            </a:lvl1pPr>
          </a:lstStyle>
          <a:p>
            <a:pPr algn="l"/>
            <a:r>
              <a:rPr lang="de-DE" dirty="0"/>
              <a:t>Verbund Bildungswerk der Wirtschaft </a:t>
            </a:r>
            <a:br>
              <a:rPr lang="de-DE" dirty="0"/>
            </a:br>
            <a:r>
              <a:rPr lang="de-DE" dirty="0"/>
              <a:t>Mecklenburg-Vorpommern</a:t>
            </a:r>
          </a:p>
        </p:txBody>
      </p:sp>
      <p:sp>
        <p:nvSpPr>
          <p:cNvPr id="19" name="Bildplatzhalter 4"/>
          <p:cNvSpPr>
            <a:spLocks noGrp="1"/>
          </p:cNvSpPr>
          <p:nvPr>
            <p:ph type="pic" sz="quarter" idx="11"/>
          </p:nvPr>
        </p:nvSpPr>
        <p:spPr>
          <a:xfrm>
            <a:off x="540000" y="599231"/>
            <a:ext cx="11088000" cy="4152769"/>
          </a:xfrm>
          <a:ln>
            <a:noFill/>
          </a:ln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</a:lstStyle>
          <a:p>
            <a:endParaRPr lang="de-DE" dirty="0"/>
          </a:p>
        </p:txBody>
      </p:sp>
      <p:sp>
        <p:nvSpPr>
          <p:cNvPr id="6" name="Rechteck 5"/>
          <p:cNvSpPr/>
          <p:nvPr userDrawn="1"/>
        </p:nvSpPr>
        <p:spPr>
          <a:xfrm>
            <a:off x="9826191" y="1407369"/>
            <a:ext cx="2040605" cy="92477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3" name="Gerade Verbindung 2">
            <a:extLst>
              <a:ext uri="{FF2B5EF4-FFF2-40B4-BE49-F238E27FC236}">
                <a16:creationId xmlns:a16="http://schemas.microsoft.com/office/drawing/2014/main" id="{1C401359-5E5E-3E4B-9274-2B9364193173}"/>
              </a:ext>
            </a:extLst>
          </p:cNvPr>
          <p:cNvCxnSpPr>
            <a:cxnSpLocks/>
          </p:cNvCxnSpPr>
          <p:nvPr userDrawn="1"/>
        </p:nvCxnSpPr>
        <p:spPr>
          <a:xfrm>
            <a:off x="540000" y="4818623"/>
            <a:ext cx="1108800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afik 9">
            <a:extLst>
              <a:ext uri="{FF2B5EF4-FFF2-40B4-BE49-F238E27FC236}">
                <a16:creationId xmlns:a16="http://schemas.microsoft.com/office/drawing/2014/main" id="{387248A2-B68B-49AC-AE73-C30E32F7C62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7070" y="5125042"/>
            <a:ext cx="1440930" cy="1133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126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Titel der Präsentation · Bildungswerk der Wirtschaft gGmbH · Ort · Datum</a:t>
            </a:r>
            <a:endParaRPr lang="de-DE" dirty="0"/>
          </a:p>
        </p:txBody>
      </p:sp>
      <p:sp>
        <p:nvSpPr>
          <p:cNvPr id="11" name="Inhaltsplatzhalter 2">
            <a:extLst>
              <a:ext uri="{FF2B5EF4-FFF2-40B4-BE49-F238E27FC236}">
                <a16:creationId xmlns:a16="http://schemas.microsoft.com/office/drawing/2014/main" id="{6F87245B-0ABF-FF46-913A-892147421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78232" y="1812925"/>
            <a:ext cx="9796139" cy="614666"/>
          </a:xfrm>
          <a:solidFill>
            <a:srgbClr val="00456F">
              <a:alpha val="20000"/>
            </a:srgbClr>
          </a:solidFill>
          <a:ln w="6350" cmpd="sng">
            <a:noFill/>
          </a:ln>
        </p:spPr>
        <p:txBody>
          <a:bodyPr lIns="108000" anchor="ctr"/>
          <a:lstStyle>
            <a:lvl1pPr marL="0" indent="0">
              <a:buClr>
                <a:srgbClr val="071637"/>
              </a:buClr>
              <a:buSzPct val="110000"/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182563" indent="-174625">
              <a:tabLst/>
              <a:defRPr sz="1400">
                <a:solidFill>
                  <a:srgbClr val="071637"/>
                </a:solidFill>
                <a:latin typeface="+mn-lt"/>
              </a:defRPr>
            </a:lvl2pPr>
            <a:lvl3pPr marL="355600" indent="-173038">
              <a:tabLst/>
              <a:defRPr sz="1400">
                <a:solidFill>
                  <a:srgbClr val="071637"/>
                </a:solidFill>
                <a:latin typeface="+mn-lt"/>
              </a:defRPr>
            </a:lvl3pPr>
            <a:lvl4pPr marL="538163" indent="-182563">
              <a:tabLst/>
              <a:defRPr sz="1400">
                <a:solidFill>
                  <a:srgbClr val="071637"/>
                </a:solidFill>
                <a:latin typeface="+mn-lt"/>
              </a:defRPr>
            </a:lvl4pPr>
            <a:lvl5pPr marL="666750" indent="-128588">
              <a:tabLst/>
              <a:defRPr sz="1400">
                <a:solidFill>
                  <a:srgbClr val="071637"/>
                </a:solidFill>
                <a:latin typeface="+mn-lt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E7E44A43-C66A-4948-834D-47ADFC9C6DC6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1578232" y="2477762"/>
            <a:ext cx="9796139" cy="614666"/>
          </a:xfrm>
          <a:solidFill>
            <a:srgbClr val="00456F">
              <a:alpha val="20000"/>
            </a:srgbClr>
          </a:solidFill>
          <a:ln w="6350" cmpd="sng">
            <a:noFill/>
          </a:ln>
        </p:spPr>
        <p:txBody>
          <a:bodyPr lIns="108000" anchor="ctr"/>
          <a:lstStyle>
            <a:lvl1pPr marL="0" indent="0">
              <a:buClr>
                <a:srgbClr val="071637"/>
              </a:buClr>
              <a:buSzPct val="110000"/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182563" indent="-174625">
              <a:tabLst/>
              <a:defRPr sz="1400">
                <a:solidFill>
                  <a:srgbClr val="071637"/>
                </a:solidFill>
                <a:latin typeface="+mn-lt"/>
              </a:defRPr>
            </a:lvl2pPr>
            <a:lvl3pPr marL="355600" indent="-173038">
              <a:tabLst/>
              <a:defRPr sz="1400">
                <a:solidFill>
                  <a:srgbClr val="071637"/>
                </a:solidFill>
                <a:latin typeface="+mn-lt"/>
              </a:defRPr>
            </a:lvl3pPr>
            <a:lvl4pPr marL="538163" indent="-182563">
              <a:tabLst/>
              <a:defRPr sz="1400">
                <a:solidFill>
                  <a:srgbClr val="071637"/>
                </a:solidFill>
                <a:latin typeface="+mn-lt"/>
              </a:defRPr>
            </a:lvl4pPr>
            <a:lvl5pPr marL="666750" indent="-128588">
              <a:tabLst/>
              <a:defRPr sz="1400">
                <a:solidFill>
                  <a:srgbClr val="071637"/>
                </a:solidFill>
                <a:latin typeface="+mn-lt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3" name="Inhaltsplatzhalter 2">
            <a:extLst>
              <a:ext uri="{FF2B5EF4-FFF2-40B4-BE49-F238E27FC236}">
                <a16:creationId xmlns:a16="http://schemas.microsoft.com/office/drawing/2014/main" id="{EB451D1D-579B-BB41-BB9E-4CFE59C7803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1578232" y="3142599"/>
            <a:ext cx="9796139" cy="614666"/>
          </a:xfrm>
          <a:solidFill>
            <a:srgbClr val="00456F">
              <a:alpha val="20000"/>
            </a:srgbClr>
          </a:solidFill>
          <a:ln w="6350" cmpd="sng">
            <a:noFill/>
          </a:ln>
        </p:spPr>
        <p:txBody>
          <a:bodyPr lIns="108000" anchor="ctr"/>
          <a:lstStyle>
            <a:lvl1pPr marL="0" indent="0">
              <a:buClr>
                <a:srgbClr val="071637"/>
              </a:buClr>
              <a:buSzPct val="110000"/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182563" indent="-174625">
              <a:tabLst/>
              <a:defRPr sz="1400">
                <a:solidFill>
                  <a:srgbClr val="071637"/>
                </a:solidFill>
                <a:latin typeface="+mn-lt"/>
              </a:defRPr>
            </a:lvl2pPr>
            <a:lvl3pPr marL="355600" indent="-173038">
              <a:tabLst/>
              <a:defRPr sz="1400">
                <a:solidFill>
                  <a:srgbClr val="071637"/>
                </a:solidFill>
                <a:latin typeface="+mn-lt"/>
              </a:defRPr>
            </a:lvl3pPr>
            <a:lvl4pPr marL="538163" indent="-182563">
              <a:tabLst/>
              <a:defRPr sz="1400">
                <a:solidFill>
                  <a:srgbClr val="071637"/>
                </a:solidFill>
                <a:latin typeface="+mn-lt"/>
              </a:defRPr>
            </a:lvl4pPr>
            <a:lvl5pPr marL="666750" indent="-128588">
              <a:tabLst/>
              <a:defRPr sz="1400">
                <a:solidFill>
                  <a:srgbClr val="071637"/>
                </a:solidFill>
                <a:latin typeface="+mn-lt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4" name="Inhaltsplatzhalter 2">
            <a:extLst>
              <a:ext uri="{FF2B5EF4-FFF2-40B4-BE49-F238E27FC236}">
                <a16:creationId xmlns:a16="http://schemas.microsoft.com/office/drawing/2014/main" id="{C2DD45FE-6229-C64D-BE82-7128FAE6963B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578232" y="3807436"/>
            <a:ext cx="9796139" cy="614666"/>
          </a:xfrm>
          <a:solidFill>
            <a:srgbClr val="00456F">
              <a:alpha val="20000"/>
            </a:srgbClr>
          </a:solidFill>
          <a:ln w="6350" cmpd="sng">
            <a:noFill/>
          </a:ln>
        </p:spPr>
        <p:txBody>
          <a:bodyPr lIns="108000" anchor="ctr"/>
          <a:lstStyle>
            <a:lvl1pPr marL="0" indent="0">
              <a:buClr>
                <a:srgbClr val="071637"/>
              </a:buClr>
              <a:buSzPct val="110000"/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182563" indent="-174625">
              <a:tabLst/>
              <a:defRPr sz="1400">
                <a:solidFill>
                  <a:srgbClr val="071637"/>
                </a:solidFill>
                <a:latin typeface="+mn-lt"/>
              </a:defRPr>
            </a:lvl2pPr>
            <a:lvl3pPr marL="355600" indent="-173038">
              <a:tabLst/>
              <a:defRPr sz="1400">
                <a:solidFill>
                  <a:srgbClr val="071637"/>
                </a:solidFill>
                <a:latin typeface="+mn-lt"/>
              </a:defRPr>
            </a:lvl3pPr>
            <a:lvl4pPr marL="538163" indent="-182563">
              <a:tabLst/>
              <a:defRPr sz="1400">
                <a:solidFill>
                  <a:srgbClr val="071637"/>
                </a:solidFill>
                <a:latin typeface="+mn-lt"/>
              </a:defRPr>
            </a:lvl4pPr>
            <a:lvl5pPr marL="666750" indent="-128588">
              <a:tabLst/>
              <a:defRPr sz="1400">
                <a:solidFill>
                  <a:srgbClr val="071637"/>
                </a:solidFill>
                <a:latin typeface="+mn-lt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5" name="Inhaltsplatzhalter 2">
            <a:extLst>
              <a:ext uri="{FF2B5EF4-FFF2-40B4-BE49-F238E27FC236}">
                <a16:creationId xmlns:a16="http://schemas.microsoft.com/office/drawing/2014/main" id="{11D1B78E-393D-4847-8DC6-7EA9DEDC9339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578232" y="4472273"/>
            <a:ext cx="9796139" cy="614666"/>
          </a:xfrm>
          <a:solidFill>
            <a:srgbClr val="00456F">
              <a:alpha val="20000"/>
            </a:srgbClr>
          </a:solidFill>
          <a:ln w="6350" cmpd="sng">
            <a:noFill/>
          </a:ln>
        </p:spPr>
        <p:txBody>
          <a:bodyPr lIns="108000" anchor="ctr"/>
          <a:lstStyle>
            <a:lvl1pPr marL="0" indent="0">
              <a:buClr>
                <a:srgbClr val="071637"/>
              </a:buClr>
              <a:buSzPct val="110000"/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182563" indent="-174625">
              <a:tabLst/>
              <a:defRPr sz="1400">
                <a:solidFill>
                  <a:srgbClr val="071637"/>
                </a:solidFill>
                <a:latin typeface="+mn-lt"/>
              </a:defRPr>
            </a:lvl2pPr>
            <a:lvl3pPr marL="355600" indent="-173038">
              <a:tabLst/>
              <a:defRPr sz="1400">
                <a:solidFill>
                  <a:srgbClr val="071637"/>
                </a:solidFill>
                <a:latin typeface="+mn-lt"/>
              </a:defRPr>
            </a:lvl3pPr>
            <a:lvl4pPr marL="538163" indent="-182563">
              <a:tabLst/>
              <a:defRPr sz="1400">
                <a:solidFill>
                  <a:srgbClr val="071637"/>
                </a:solidFill>
                <a:latin typeface="+mn-lt"/>
              </a:defRPr>
            </a:lvl4pPr>
            <a:lvl5pPr marL="666750" indent="-128588">
              <a:tabLst/>
              <a:defRPr sz="1400">
                <a:solidFill>
                  <a:srgbClr val="071637"/>
                </a:solidFill>
                <a:latin typeface="+mn-lt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6" name="Inhaltsplatzhalter 2">
            <a:extLst>
              <a:ext uri="{FF2B5EF4-FFF2-40B4-BE49-F238E27FC236}">
                <a16:creationId xmlns:a16="http://schemas.microsoft.com/office/drawing/2014/main" id="{69E3E914-4DC0-EC42-A2CE-4D3CB8E961CC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1578232" y="5137111"/>
            <a:ext cx="9796139" cy="614666"/>
          </a:xfrm>
          <a:solidFill>
            <a:srgbClr val="00456F">
              <a:alpha val="20000"/>
            </a:srgbClr>
          </a:solidFill>
          <a:ln w="6350" cmpd="sng">
            <a:noFill/>
          </a:ln>
        </p:spPr>
        <p:txBody>
          <a:bodyPr lIns="108000" anchor="ctr"/>
          <a:lstStyle>
            <a:lvl1pPr marL="0" indent="0">
              <a:buClr>
                <a:srgbClr val="071637"/>
              </a:buClr>
              <a:buSzPct val="110000"/>
              <a:buFontTx/>
              <a:buNone/>
              <a:defRPr sz="1400">
                <a:solidFill>
                  <a:schemeClr val="tx1"/>
                </a:solidFill>
                <a:latin typeface="+mn-lt"/>
              </a:defRPr>
            </a:lvl1pPr>
            <a:lvl2pPr marL="182563" indent="-174625">
              <a:tabLst/>
              <a:defRPr sz="1400">
                <a:solidFill>
                  <a:srgbClr val="071637"/>
                </a:solidFill>
                <a:latin typeface="+mn-lt"/>
              </a:defRPr>
            </a:lvl2pPr>
            <a:lvl3pPr marL="355600" indent="-173038">
              <a:tabLst/>
              <a:defRPr sz="1400">
                <a:solidFill>
                  <a:srgbClr val="071637"/>
                </a:solidFill>
                <a:latin typeface="+mn-lt"/>
              </a:defRPr>
            </a:lvl3pPr>
            <a:lvl4pPr marL="538163" indent="-182563">
              <a:tabLst/>
              <a:defRPr sz="1400">
                <a:solidFill>
                  <a:srgbClr val="071637"/>
                </a:solidFill>
                <a:latin typeface="+mn-lt"/>
              </a:defRPr>
            </a:lvl4pPr>
            <a:lvl5pPr marL="666750" indent="-128588">
              <a:tabLst/>
              <a:defRPr sz="1400">
                <a:solidFill>
                  <a:srgbClr val="071637"/>
                </a:solidFill>
                <a:latin typeface="+mn-lt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958850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1051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/>
              <a:t>Titel der Präsentation · Bildungswerk der Wirtschaft gGmbH · Ort · Datum</a:t>
            </a:r>
            <a:endParaRPr lang="de-DE" dirty="0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2"/>
          </p:nvPr>
        </p:nvSpPr>
        <p:spPr>
          <a:xfrm>
            <a:off x="6517864" y="1080000"/>
            <a:ext cx="4860000" cy="4860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200"/>
            </a:lvl1pPr>
          </a:lstStyle>
          <a:p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3"/>
          </p:nvPr>
        </p:nvSpPr>
        <p:spPr>
          <a:xfrm>
            <a:off x="849600" y="972000"/>
            <a:ext cx="5400000" cy="840925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90000"/>
              </a:lnSpc>
              <a:buFontTx/>
              <a:buNone/>
              <a:defRPr sz="2400" b="1" i="0">
                <a:solidFill>
                  <a:srgbClr val="00456F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4"/>
          </p:nvPr>
        </p:nvSpPr>
        <p:spPr>
          <a:xfrm>
            <a:off x="849600" y="1812925"/>
            <a:ext cx="5400000" cy="3969335"/>
          </a:xfrm>
        </p:spPr>
        <p:txBody>
          <a:bodyPr lIns="0" t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Tx/>
              <a:buNone/>
              <a:defRPr sz="1800"/>
            </a:lvl1pPr>
            <a:lvl2pPr marL="685800" indent="-228600">
              <a:lnSpc>
                <a:spcPct val="100000"/>
              </a:lnSpc>
              <a:buClr>
                <a:srgbClr val="95C11F"/>
              </a:buClr>
              <a:buFont typeface="Wingdings" charset="2"/>
              <a:buChar char="§"/>
              <a:defRPr sz="1800"/>
            </a:lvl2pPr>
            <a:lvl3pPr marL="1143000" indent="-228600">
              <a:lnSpc>
                <a:spcPct val="100000"/>
              </a:lnSpc>
              <a:buClr>
                <a:srgbClr val="95C11F"/>
              </a:buClr>
              <a:buFont typeface="Wingdings" charset="2"/>
              <a:buChar char="§"/>
              <a:defRPr sz="1800"/>
            </a:lvl3pPr>
            <a:lvl4pPr marL="1600200" indent="-228600">
              <a:buClr>
                <a:srgbClr val="00456F"/>
              </a:buClr>
              <a:buFont typeface="Wingdings" charset="2"/>
              <a:buChar char="§"/>
              <a:defRPr/>
            </a:lvl4pPr>
            <a:lvl5pPr marL="2057400" indent="-228600">
              <a:buClr>
                <a:srgbClr val="00456F"/>
              </a:buClr>
              <a:buFont typeface="Wingdings" charset="2"/>
              <a:buChar char="§"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cxnSp>
        <p:nvCxnSpPr>
          <p:cNvPr id="3" name="Gerade Verbindung 2">
            <a:extLst>
              <a:ext uri="{FF2B5EF4-FFF2-40B4-BE49-F238E27FC236}">
                <a16:creationId xmlns:a16="http://schemas.microsoft.com/office/drawing/2014/main" id="{1EF2334F-EB04-6649-BB7D-3F9452C7BB97}"/>
              </a:ext>
            </a:extLst>
          </p:cNvPr>
          <p:cNvCxnSpPr>
            <a:cxnSpLocks/>
          </p:cNvCxnSpPr>
          <p:nvPr userDrawn="1"/>
        </p:nvCxnSpPr>
        <p:spPr>
          <a:xfrm>
            <a:off x="6435999" y="1080000"/>
            <a:ext cx="0" cy="48600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8565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>
          <a:xfrm>
            <a:off x="6519600" y="1078907"/>
            <a:ext cx="4860000" cy="4860000"/>
          </a:xfrm>
          <a:prstGeom prst="rect">
            <a:avLst/>
          </a:prstGeom>
          <a:solidFill>
            <a:srgbClr val="00456F">
              <a:alpha val="2000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10515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/>
              <a:t>Titel der Präsentation · Bildungswerk der Wirtschaft gGmbH · Ort · Datum</a:t>
            </a:r>
            <a:endParaRPr lang="de-DE" dirty="0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2"/>
          </p:nvPr>
        </p:nvSpPr>
        <p:spPr>
          <a:xfrm>
            <a:off x="6695157" y="3976547"/>
            <a:ext cx="2151575" cy="1803158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200"/>
            </a:lvl1pPr>
          </a:lstStyle>
          <a:p>
            <a:endParaRPr lang="de-DE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3"/>
          </p:nvPr>
        </p:nvSpPr>
        <p:spPr>
          <a:xfrm>
            <a:off x="849600" y="972000"/>
            <a:ext cx="5400000" cy="754252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90000"/>
              </a:lnSpc>
              <a:buFontTx/>
              <a:buNone/>
              <a:defRPr sz="2400" b="1" i="0">
                <a:solidFill>
                  <a:srgbClr val="00456F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4" name="Textplatzhalter 13"/>
          <p:cNvSpPr>
            <a:spLocks noGrp="1"/>
          </p:cNvSpPr>
          <p:nvPr>
            <p:ph type="body" sz="quarter" idx="14"/>
          </p:nvPr>
        </p:nvSpPr>
        <p:spPr>
          <a:xfrm>
            <a:off x="849600" y="1812925"/>
            <a:ext cx="5400000" cy="3969335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FontTx/>
              <a:buNone/>
              <a:defRPr sz="1800"/>
            </a:lvl1pPr>
            <a:lvl2pPr marL="685800" indent="-228600">
              <a:lnSpc>
                <a:spcPct val="100000"/>
              </a:lnSpc>
              <a:buClr>
                <a:srgbClr val="95C11F"/>
              </a:buClr>
              <a:buFont typeface="Wingdings" charset="2"/>
              <a:buChar char="§"/>
              <a:defRPr sz="1800"/>
            </a:lvl2pPr>
            <a:lvl3pPr marL="1143000" indent="-228600">
              <a:lnSpc>
                <a:spcPct val="100000"/>
              </a:lnSpc>
              <a:buClr>
                <a:srgbClr val="95C11F"/>
              </a:buClr>
              <a:buFont typeface="Wingdings" charset="2"/>
              <a:buChar char="§"/>
              <a:defRPr sz="1800"/>
            </a:lvl3pPr>
            <a:lvl4pPr marL="1600200" indent="-228600">
              <a:buClr>
                <a:srgbClr val="00456F"/>
              </a:buClr>
              <a:buFont typeface="Wingdings" charset="2"/>
              <a:buChar char="§"/>
              <a:defRPr/>
            </a:lvl4pPr>
            <a:lvl5pPr marL="2057400" indent="-228600">
              <a:buClr>
                <a:srgbClr val="00456F"/>
              </a:buClr>
              <a:buFont typeface="Wingdings" charset="2"/>
              <a:buChar char="§"/>
              <a:defRPr/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cxnSp>
        <p:nvCxnSpPr>
          <p:cNvPr id="3" name="Gerade Verbindung 2">
            <a:extLst>
              <a:ext uri="{FF2B5EF4-FFF2-40B4-BE49-F238E27FC236}">
                <a16:creationId xmlns:a16="http://schemas.microsoft.com/office/drawing/2014/main" id="{1EF2334F-EB04-6649-BB7D-3F9452C7BB97}"/>
              </a:ext>
            </a:extLst>
          </p:cNvPr>
          <p:cNvCxnSpPr>
            <a:cxnSpLocks/>
          </p:cNvCxnSpPr>
          <p:nvPr userDrawn="1"/>
        </p:nvCxnSpPr>
        <p:spPr>
          <a:xfrm>
            <a:off x="6442164" y="1080000"/>
            <a:ext cx="0" cy="48600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Bildplatzhalter 8"/>
          <p:cNvSpPr>
            <a:spLocks noGrp="1"/>
          </p:cNvSpPr>
          <p:nvPr>
            <p:ph type="pic" sz="quarter" idx="15"/>
          </p:nvPr>
        </p:nvSpPr>
        <p:spPr>
          <a:xfrm>
            <a:off x="9031682" y="3976547"/>
            <a:ext cx="2151575" cy="1803158"/>
          </a:xfrm>
          <a:solidFill>
            <a:schemeClr val="bg1"/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1200"/>
            </a:lvl1pPr>
          </a:lstStyle>
          <a:p>
            <a:endParaRPr lang="de-DE" dirty="0"/>
          </a:p>
        </p:txBody>
      </p:sp>
      <p:sp>
        <p:nvSpPr>
          <p:cNvPr id="12" name="Textplatzhalter 11"/>
          <p:cNvSpPr>
            <a:spLocks noGrp="1"/>
          </p:cNvSpPr>
          <p:nvPr>
            <p:ph type="body" sz="quarter" idx="16"/>
          </p:nvPr>
        </p:nvSpPr>
        <p:spPr>
          <a:xfrm>
            <a:off x="6604464" y="1165458"/>
            <a:ext cx="4584958" cy="2767931"/>
          </a:xfrm>
        </p:spPr>
        <p:txBody>
          <a:bodyPr>
            <a:normAutofit/>
          </a:bodyPr>
          <a:lstStyle>
            <a:lvl1pPr>
              <a:buClr>
                <a:srgbClr val="95C11F"/>
              </a:buClr>
              <a:defRPr sz="1800">
                <a:solidFill>
                  <a:schemeClr val="tx1"/>
                </a:solidFill>
              </a:defRPr>
            </a:lvl1pPr>
            <a:lvl2pPr>
              <a:buClr>
                <a:srgbClr val="95C11F"/>
              </a:buClr>
              <a:defRPr sz="1800">
                <a:solidFill>
                  <a:schemeClr val="tx1"/>
                </a:solidFill>
              </a:defRPr>
            </a:lvl2pPr>
            <a:lvl3pPr>
              <a:buClr>
                <a:srgbClr val="95C11F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rgbClr val="95C11F"/>
              </a:buClr>
              <a:defRPr sz="1800">
                <a:solidFill>
                  <a:schemeClr val="tx1"/>
                </a:solidFill>
              </a:defRPr>
            </a:lvl4pPr>
            <a:lvl5pPr>
              <a:buClr>
                <a:srgbClr val="95C11F"/>
              </a:buCl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3841533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831850" y="6356350"/>
            <a:ext cx="1052195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de-DE"/>
              <a:t>Titel der Präsentation · Bildungswerk der Wirtschaft gGmbH · Ort · Datum</a:t>
            </a:r>
            <a:endParaRPr lang="de-DE" dirty="0"/>
          </a:p>
        </p:txBody>
      </p:sp>
      <p:sp>
        <p:nvSpPr>
          <p:cNvPr id="7" name="Textplatzhalter 10"/>
          <p:cNvSpPr>
            <a:spLocks noGrp="1"/>
          </p:cNvSpPr>
          <p:nvPr>
            <p:ph type="body" sz="quarter" idx="13"/>
          </p:nvPr>
        </p:nvSpPr>
        <p:spPr>
          <a:xfrm>
            <a:off x="849600" y="972000"/>
            <a:ext cx="10530643" cy="840925"/>
          </a:xfrm>
        </p:spPr>
        <p:txBody>
          <a:bodyPr lIns="0" tIns="0" rIns="0" bIns="0">
            <a:normAutofit/>
          </a:bodyPr>
          <a:lstStyle>
            <a:lvl1pPr marL="0" indent="0">
              <a:lnSpc>
                <a:spcPct val="90000"/>
              </a:lnSpc>
              <a:buFontTx/>
              <a:buNone/>
              <a:defRPr sz="2400" b="1" i="0">
                <a:solidFill>
                  <a:srgbClr val="00456F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Textplatzhalter 6">
            <a:extLst>
              <a:ext uri="{FF2B5EF4-FFF2-40B4-BE49-F238E27FC236}">
                <a16:creationId xmlns:a16="http://schemas.microsoft.com/office/drawing/2014/main" id="{212367B6-2E80-DF4C-AC8B-9EC201A1B85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851497" y="4860000"/>
            <a:ext cx="10547534" cy="746111"/>
          </a:xfrm>
          <a:solidFill>
            <a:srgbClr val="00456F">
              <a:alpha val="20000"/>
            </a:srgbClr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>
              <a:defRPr lang="de-DE" sz="1800" dirty="0">
                <a:solidFill>
                  <a:srgbClr val="3B3B3B"/>
                </a:solidFill>
              </a:defRPr>
            </a:lvl1pPr>
          </a:lstStyle>
          <a:p>
            <a:pPr marL="0" lvl="0" indent="0">
              <a:buClr>
                <a:srgbClr val="071637"/>
              </a:buClr>
              <a:buSzPct val="110000"/>
              <a:buFontTx/>
              <a:buNone/>
            </a:pPr>
            <a:r>
              <a:rPr lang="de-DE" dirty="0"/>
              <a:t>Mastertextformat bearbeiten</a:t>
            </a:r>
          </a:p>
        </p:txBody>
      </p:sp>
      <p:sp>
        <p:nvSpPr>
          <p:cNvPr id="10" name="Inhaltsplatzhalter 2">
            <a:extLst>
              <a:ext uri="{FF2B5EF4-FFF2-40B4-BE49-F238E27FC236}">
                <a16:creationId xmlns:a16="http://schemas.microsoft.com/office/drawing/2014/main" id="{0AAB45C0-73B6-C54F-AE39-CDBDC28E05B6}"/>
              </a:ext>
            </a:extLst>
          </p:cNvPr>
          <p:cNvSpPr>
            <a:spLocks noGrp="1"/>
          </p:cNvSpPr>
          <p:nvPr>
            <p:ph sz="quarter" idx="12" hasCustomPrompt="1"/>
          </p:nvPr>
        </p:nvSpPr>
        <p:spPr>
          <a:xfrm>
            <a:off x="851496" y="2314800"/>
            <a:ext cx="10535205" cy="2035852"/>
          </a:xfrm>
          <a:solidFill>
            <a:srgbClr val="00456F">
              <a:alpha val="20000"/>
            </a:srgbClr>
          </a:solidFill>
          <a:ln w="6350" cmpd="sng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>
              <a:buClr>
                <a:srgbClr val="95C11F"/>
              </a:buClr>
              <a:defRPr lang="de-DE" sz="1600" dirty="0" smtClean="0">
                <a:solidFill>
                  <a:schemeClr val="tx1"/>
                </a:solidFill>
              </a:defRPr>
            </a:lvl1pPr>
            <a:lvl2pPr>
              <a:buClr>
                <a:srgbClr val="95C11F"/>
              </a:buClr>
              <a:defRPr lang="de-DE" sz="1600" dirty="0" smtClean="0">
                <a:solidFill>
                  <a:schemeClr val="tx1"/>
                </a:solidFill>
              </a:defRPr>
            </a:lvl2pPr>
            <a:lvl3pPr>
              <a:buClr>
                <a:srgbClr val="95C11F"/>
              </a:buClr>
              <a:defRPr lang="de-DE" sz="1600" dirty="0" smtClean="0">
                <a:solidFill>
                  <a:schemeClr val="tx1"/>
                </a:solidFill>
              </a:defRPr>
            </a:lvl3pPr>
            <a:lvl4pPr>
              <a:buClr>
                <a:srgbClr val="95C11F"/>
              </a:buClr>
              <a:defRPr lang="de-DE" sz="1600" smtClean="0">
                <a:solidFill>
                  <a:schemeClr val="tx1"/>
                </a:solidFill>
              </a:defRPr>
            </a:lvl4pPr>
            <a:lvl5pPr>
              <a:buClr>
                <a:srgbClr val="95C11F"/>
              </a:buClr>
              <a:defRPr lang="de-DE" sz="1600" dirty="0">
                <a:solidFill>
                  <a:schemeClr val="tx1"/>
                </a:solidFill>
              </a:defRPr>
            </a:lvl5pPr>
          </a:lstStyle>
          <a:p>
            <a:pPr marL="0" lvl="0" indent="0">
              <a:buClr>
                <a:srgbClr val="071637"/>
              </a:buClr>
              <a:buSzPct val="110000"/>
              <a:buFontTx/>
              <a:buNone/>
            </a:pPr>
            <a:r>
              <a:rPr lang="de-DE" dirty="0"/>
              <a:t>Textmasterformate durch Klicken bearbeiten</a:t>
            </a:r>
          </a:p>
          <a:p>
            <a:pPr marL="182563" lvl="1" indent="-174625">
              <a:tabLst/>
            </a:pPr>
            <a:r>
              <a:rPr lang="de-DE" dirty="0"/>
              <a:t>Zweite Ebene</a:t>
            </a:r>
          </a:p>
          <a:p>
            <a:pPr marL="355600" lvl="2" indent="-173038">
              <a:tabLst/>
            </a:pPr>
            <a:r>
              <a:rPr lang="de-DE" dirty="0"/>
              <a:t>Dritte Ebene</a:t>
            </a:r>
          </a:p>
          <a:p>
            <a:pPr marL="538163" lvl="3" indent="-182563">
              <a:tabLst/>
            </a:pPr>
            <a:r>
              <a:rPr lang="de-DE" dirty="0"/>
              <a:t>Vierte Ebene</a:t>
            </a:r>
          </a:p>
          <a:p>
            <a:pPr marL="666750" lvl="4" indent="-128588">
              <a:tabLst/>
            </a:pPr>
            <a:r>
              <a:rPr lang="de-DE" dirty="0"/>
              <a:t>Fünfte Ebene</a:t>
            </a:r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BF726590-92EB-6D41-B0D5-AB297350C44D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 rot="5400000">
            <a:off x="5926534" y="-672210"/>
            <a:ext cx="360000" cy="10548000"/>
          </a:xfrm>
          <a:prstGeom prst="homePlate">
            <a:avLst>
              <a:gd name="adj" fmla="val 100000"/>
            </a:avLst>
          </a:prstGeom>
          <a:solidFill>
            <a:srgbClr val="95C11F"/>
          </a:solidFill>
          <a:ln>
            <a:solidFill>
              <a:srgbClr val="FFFFFF"/>
            </a:solidFill>
          </a:ln>
        </p:spPr>
        <p:txBody>
          <a:bodyPr vert="vert270"/>
          <a:lstStyle>
            <a:lvl1pPr marL="0" indent="0" algn="ctr">
              <a:buNone/>
              <a:defRPr sz="761">
                <a:solidFill>
                  <a:schemeClr val="bg1"/>
                </a:solidFill>
              </a:defRPr>
            </a:lvl1pPr>
          </a:lstStyle>
          <a:p>
            <a:pPr lvl="0"/>
            <a:r>
              <a:rPr lang="de-DE" dirty="0"/>
              <a:t> </a:t>
            </a:r>
          </a:p>
        </p:txBody>
      </p:sp>
      <p:sp>
        <p:nvSpPr>
          <p:cNvPr id="12" name="Textplatzhalter 7">
            <a:extLst>
              <a:ext uri="{FF2B5EF4-FFF2-40B4-BE49-F238E27FC236}">
                <a16:creationId xmlns:a16="http://schemas.microsoft.com/office/drawing/2014/main" id="{B5C469DC-E3E3-D54D-84A1-5A8306C76A2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1494" y="1812924"/>
            <a:ext cx="10529042" cy="360000"/>
          </a:xfrm>
          <a:noFill/>
          <a:ln>
            <a:noFill/>
          </a:ln>
        </p:spPr>
        <p:txBody>
          <a:bodyPr lIns="0" anchor="b">
            <a:noAutofit/>
          </a:bodyPr>
          <a:lstStyle>
            <a:lvl1pPr marL="0" indent="0">
              <a:buNone/>
              <a:defRPr sz="1800">
                <a:solidFill>
                  <a:srgbClr val="3B3B3B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1C401359-5E5E-3E4B-9274-2B9364193173}"/>
              </a:ext>
            </a:extLst>
          </p:cNvPr>
          <p:cNvCxnSpPr>
            <a:cxnSpLocks/>
          </p:cNvCxnSpPr>
          <p:nvPr userDrawn="1"/>
        </p:nvCxnSpPr>
        <p:spPr>
          <a:xfrm>
            <a:off x="851495" y="2227076"/>
            <a:ext cx="1054800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1719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49600" y="972000"/>
            <a:ext cx="10515600" cy="840565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838200" y="6356350"/>
            <a:ext cx="10515600" cy="365125"/>
          </a:xfrm>
          <a:prstGeom prst="rect">
            <a:avLst/>
          </a:prstGeom>
        </p:spPr>
        <p:txBody>
          <a:bodyPr/>
          <a:lstStyle/>
          <a:p>
            <a:r>
              <a:rPr lang="de-DE"/>
              <a:t>Titel der Präsentation · Bildungswerk der Wirtschaft gGmbH · Ort · Datum</a:t>
            </a:r>
            <a:endParaRPr lang="de-DE" dirty="0"/>
          </a:p>
        </p:txBody>
      </p:sp>
      <p:pic>
        <p:nvPicPr>
          <p:cNvPr id="6" name="Bild 3" descr="BW_RGB_Quadrate.jpg">
            <a:extLst>
              <a:ext uri="{FF2B5EF4-FFF2-40B4-BE49-F238E27FC236}">
                <a16:creationId xmlns:a16="http://schemas.microsoft.com/office/drawing/2014/main" id="{0317E42D-0CEA-0341-8480-F201150F236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6000" y="540000"/>
            <a:ext cx="456224" cy="456224"/>
          </a:xfrm>
          <a:prstGeom prst="rect">
            <a:avLst/>
          </a:prstGeom>
        </p:spPr>
      </p:pic>
      <p:sp>
        <p:nvSpPr>
          <p:cNvPr id="7" name="Textplatzhalter 7">
            <a:extLst>
              <a:ext uri="{FF2B5EF4-FFF2-40B4-BE49-F238E27FC236}">
                <a16:creationId xmlns:a16="http://schemas.microsoft.com/office/drawing/2014/main" id="{9D2B1A44-8DF2-3D4F-8A17-A59B553B799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851496" y="1812925"/>
            <a:ext cx="5040000" cy="360000"/>
          </a:xfrm>
          <a:noFill/>
          <a:ln>
            <a:noFill/>
          </a:ln>
        </p:spPr>
        <p:txBody>
          <a:bodyPr lIns="0" anchor="b">
            <a:noAutofit/>
          </a:bodyPr>
          <a:lstStyle>
            <a:lvl1pPr marL="0" indent="0">
              <a:buNone/>
              <a:defRPr sz="1800">
                <a:solidFill>
                  <a:srgbClr val="3B3B3B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9" name="Textplatzhalter 7">
            <a:extLst>
              <a:ext uri="{FF2B5EF4-FFF2-40B4-BE49-F238E27FC236}">
                <a16:creationId xmlns:a16="http://schemas.microsoft.com/office/drawing/2014/main" id="{ECA9DE32-7486-AE47-9B75-3126E83F8F9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325200" y="1812927"/>
            <a:ext cx="5040000" cy="360000"/>
          </a:xfrm>
          <a:noFill/>
          <a:ln>
            <a:noFill/>
          </a:ln>
        </p:spPr>
        <p:txBody>
          <a:bodyPr lIns="0" anchor="b">
            <a:noAutofit/>
          </a:bodyPr>
          <a:lstStyle>
            <a:lvl1pPr marL="0" indent="0">
              <a:buNone/>
              <a:defRPr sz="1800">
                <a:solidFill>
                  <a:srgbClr val="3B3B3B"/>
                </a:solidFill>
              </a:defRPr>
            </a:lvl1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0" name="Textplatzhalter 10">
            <a:extLst>
              <a:ext uri="{FF2B5EF4-FFF2-40B4-BE49-F238E27FC236}">
                <a16:creationId xmlns:a16="http://schemas.microsoft.com/office/drawing/2014/main" id="{0BE2F2F4-BB8F-A14C-8138-4C42296B548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51495" y="2313386"/>
            <a:ext cx="5040000" cy="3600000"/>
          </a:xfrm>
          <a:solidFill>
            <a:srgbClr val="00456F">
              <a:alpha val="20000"/>
            </a:srgbClr>
          </a:solidFill>
          <a:ln w="6350" cmpd="sng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>
              <a:defRPr lang="de-DE" sz="1600" dirty="0">
                <a:solidFill>
                  <a:schemeClr val="tx1"/>
                </a:solidFill>
              </a:defRPr>
            </a:lvl1pPr>
            <a:lvl2pPr>
              <a:defRPr lang="de-DE" sz="1600" dirty="0" smtClean="0">
                <a:solidFill>
                  <a:schemeClr val="tx1"/>
                </a:solidFill>
              </a:defRPr>
            </a:lvl2pPr>
            <a:lvl3pPr>
              <a:defRPr lang="de-DE" sz="1600" dirty="0" smtClean="0">
                <a:solidFill>
                  <a:schemeClr val="tx1"/>
                </a:solidFill>
              </a:defRPr>
            </a:lvl3pPr>
            <a:lvl4pPr>
              <a:defRPr lang="de-DE" sz="1600" dirty="0" smtClean="0">
                <a:solidFill>
                  <a:schemeClr val="tx1"/>
                </a:solidFill>
              </a:defRPr>
            </a:lvl4pPr>
            <a:lvl5pPr>
              <a:defRPr lang="de-DE" sz="1600" dirty="0" smtClean="0">
                <a:solidFill>
                  <a:schemeClr val="tx1"/>
                </a:solidFill>
              </a:defRPr>
            </a:lvl5pPr>
          </a:lstStyle>
          <a:p>
            <a:pPr marL="0" lvl="0" indent="0">
              <a:buClr>
                <a:srgbClr val="071637"/>
              </a:buClr>
              <a:buSzPct val="110000"/>
              <a:buFontTx/>
              <a:buNone/>
            </a:pPr>
            <a:r>
              <a:rPr lang="de-DE" dirty="0"/>
              <a:t>Textmasterformate durch Klicken bearbeiten</a:t>
            </a:r>
          </a:p>
          <a:p>
            <a:pPr marL="182563" lvl="1" indent="-174625">
              <a:tabLst/>
            </a:pPr>
            <a:r>
              <a:rPr lang="de-DE" dirty="0"/>
              <a:t>Zweite Ebene</a:t>
            </a:r>
          </a:p>
          <a:p>
            <a:pPr marL="355600" lvl="2" indent="-173038">
              <a:tabLst/>
            </a:pPr>
            <a:r>
              <a:rPr lang="de-DE" dirty="0"/>
              <a:t>Dritte Ebene</a:t>
            </a:r>
          </a:p>
          <a:p>
            <a:pPr marL="538163" lvl="3" indent="-182563">
              <a:tabLst/>
            </a:pPr>
            <a:r>
              <a:rPr lang="de-DE" dirty="0"/>
              <a:t>Vierte Ebene</a:t>
            </a:r>
          </a:p>
          <a:p>
            <a:pPr marL="666750" lvl="4" indent="-128588">
              <a:tabLst/>
            </a:pPr>
            <a:r>
              <a:rPr lang="de-DE" dirty="0"/>
              <a:t>Fünfte Ebene</a:t>
            </a:r>
          </a:p>
          <a:p>
            <a:pPr marL="0" lvl="0" indent="0">
              <a:buClr>
                <a:srgbClr val="071637"/>
              </a:buClr>
              <a:buSzPct val="110000"/>
              <a:buFontTx/>
              <a:buNone/>
            </a:pPr>
            <a:endParaRPr lang="de-DE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8A4AAEC-8D8F-7F47-A67E-DC1D96B841E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325200" y="2313384"/>
            <a:ext cx="5040000" cy="3600000"/>
          </a:xfrm>
          <a:solidFill>
            <a:srgbClr val="00456F">
              <a:alpha val="20000"/>
            </a:srgbClr>
          </a:solidFill>
          <a:ln w="6350" cmpd="sng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>
              <a:defRPr lang="de-DE" sz="1600" dirty="0">
                <a:solidFill>
                  <a:schemeClr val="tx1"/>
                </a:solidFill>
              </a:defRPr>
            </a:lvl1pPr>
            <a:lvl2pPr>
              <a:defRPr lang="de-DE" sz="1600" dirty="0" smtClean="0">
                <a:solidFill>
                  <a:schemeClr val="tx1"/>
                </a:solidFill>
              </a:defRPr>
            </a:lvl2pPr>
            <a:lvl3pPr>
              <a:defRPr lang="de-DE" sz="1600" dirty="0" smtClean="0">
                <a:solidFill>
                  <a:schemeClr val="tx1"/>
                </a:solidFill>
              </a:defRPr>
            </a:lvl3pPr>
            <a:lvl4pPr>
              <a:defRPr lang="de-DE" sz="1600" dirty="0" smtClean="0">
                <a:solidFill>
                  <a:schemeClr val="tx1"/>
                </a:solidFill>
              </a:defRPr>
            </a:lvl4pPr>
            <a:lvl5pPr>
              <a:defRPr lang="de-DE" sz="1600" dirty="0" smtClean="0">
                <a:solidFill>
                  <a:schemeClr val="tx1"/>
                </a:solidFill>
              </a:defRPr>
            </a:lvl5pPr>
          </a:lstStyle>
          <a:p>
            <a:pPr marL="0" lvl="0" indent="0">
              <a:buClr>
                <a:srgbClr val="071637"/>
              </a:buClr>
              <a:buSzPct val="110000"/>
              <a:buFontTx/>
              <a:buNone/>
            </a:pPr>
            <a:r>
              <a:rPr lang="de-DE" dirty="0"/>
              <a:t>Textmasterformate durch Klicken bearbeiten</a:t>
            </a:r>
          </a:p>
          <a:p>
            <a:pPr marL="182563" lvl="1" indent="-174625">
              <a:tabLst/>
            </a:pPr>
            <a:r>
              <a:rPr lang="de-DE" dirty="0"/>
              <a:t>Zweite Ebene</a:t>
            </a:r>
          </a:p>
          <a:p>
            <a:pPr marL="355600" lvl="2" indent="-173038">
              <a:tabLst/>
            </a:pPr>
            <a:r>
              <a:rPr lang="de-DE" dirty="0"/>
              <a:t>Dritte Ebene</a:t>
            </a:r>
          </a:p>
          <a:p>
            <a:pPr marL="538163" lvl="3" indent="-182563">
              <a:tabLst/>
            </a:pPr>
            <a:r>
              <a:rPr lang="de-DE" dirty="0"/>
              <a:t>Vierte Ebene</a:t>
            </a:r>
          </a:p>
          <a:p>
            <a:pPr marL="666750" lvl="4" indent="-128588">
              <a:tabLst/>
            </a:pPr>
            <a:r>
              <a:rPr lang="de-DE" dirty="0"/>
              <a:t>Fünfte Ebene</a:t>
            </a:r>
          </a:p>
          <a:p>
            <a:pPr marL="0" lvl="0" indent="0">
              <a:buClr>
                <a:srgbClr val="071637"/>
              </a:buClr>
              <a:buSzPct val="110000"/>
              <a:buFontTx/>
              <a:buNone/>
            </a:pPr>
            <a:endParaRPr lang="de-DE" dirty="0"/>
          </a:p>
        </p:txBody>
      </p:sp>
      <p:cxnSp>
        <p:nvCxnSpPr>
          <p:cNvPr id="12" name="Gerade Verbindung 11">
            <a:extLst>
              <a:ext uri="{FF2B5EF4-FFF2-40B4-BE49-F238E27FC236}">
                <a16:creationId xmlns:a16="http://schemas.microsoft.com/office/drawing/2014/main" id="{1C401359-5E5E-3E4B-9274-2B9364193173}"/>
              </a:ext>
            </a:extLst>
          </p:cNvPr>
          <p:cNvCxnSpPr>
            <a:cxnSpLocks/>
          </p:cNvCxnSpPr>
          <p:nvPr userDrawn="1"/>
        </p:nvCxnSpPr>
        <p:spPr>
          <a:xfrm>
            <a:off x="851495" y="2227076"/>
            <a:ext cx="504000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>
            <a:extLst>
              <a:ext uri="{FF2B5EF4-FFF2-40B4-BE49-F238E27FC236}">
                <a16:creationId xmlns:a16="http://schemas.microsoft.com/office/drawing/2014/main" id="{1C401359-5E5E-3E4B-9274-2B9364193173}"/>
              </a:ext>
            </a:extLst>
          </p:cNvPr>
          <p:cNvCxnSpPr>
            <a:cxnSpLocks/>
          </p:cNvCxnSpPr>
          <p:nvPr userDrawn="1"/>
        </p:nvCxnSpPr>
        <p:spPr>
          <a:xfrm>
            <a:off x="6325200" y="2227076"/>
            <a:ext cx="504000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0642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r und Infokas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Titel der Präsentation · Bildungswerk der Wirtschaft gGmbH · Ort · Datum</a:t>
            </a:r>
            <a:endParaRPr lang="de-DE" dirty="0"/>
          </a:p>
        </p:txBody>
      </p:sp>
      <p:sp>
        <p:nvSpPr>
          <p:cNvPr id="4" name="Rechteck 3"/>
          <p:cNvSpPr/>
          <p:nvPr userDrawn="1"/>
        </p:nvSpPr>
        <p:spPr>
          <a:xfrm>
            <a:off x="7851874" y="3741795"/>
            <a:ext cx="3780000" cy="2376000"/>
          </a:xfrm>
          <a:prstGeom prst="rect">
            <a:avLst/>
          </a:prstGeom>
          <a:solidFill>
            <a:srgbClr val="95C11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Bildplatzhalter 4"/>
          <p:cNvSpPr>
            <a:spLocks noGrp="1"/>
          </p:cNvSpPr>
          <p:nvPr>
            <p:ph type="pic" sz="quarter" idx="11"/>
          </p:nvPr>
        </p:nvSpPr>
        <p:spPr>
          <a:xfrm>
            <a:off x="540000" y="1221795"/>
            <a:ext cx="4320000" cy="237559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</a:lstStyle>
          <a:p>
            <a:endParaRPr lang="de-DE"/>
          </a:p>
        </p:txBody>
      </p:sp>
      <p:sp>
        <p:nvSpPr>
          <p:cNvPr id="6" name="Bildplatzhalter 4"/>
          <p:cNvSpPr>
            <a:spLocks noGrp="1"/>
          </p:cNvSpPr>
          <p:nvPr>
            <p:ph type="pic" sz="quarter" idx="12"/>
          </p:nvPr>
        </p:nvSpPr>
        <p:spPr>
          <a:xfrm>
            <a:off x="5043874" y="1221795"/>
            <a:ext cx="6588000" cy="2375594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</a:lstStyle>
          <a:p>
            <a:endParaRPr lang="de-DE" dirty="0"/>
          </a:p>
        </p:txBody>
      </p:sp>
      <p:sp>
        <p:nvSpPr>
          <p:cNvPr id="7" name="Bildplatzhalter 4"/>
          <p:cNvSpPr>
            <a:spLocks noGrp="1"/>
          </p:cNvSpPr>
          <p:nvPr>
            <p:ph type="pic" sz="quarter" idx="13"/>
          </p:nvPr>
        </p:nvSpPr>
        <p:spPr>
          <a:xfrm>
            <a:off x="540000" y="3747540"/>
            <a:ext cx="2734837" cy="2376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</a:lstStyle>
          <a:p>
            <a:endParaRPr lang="de-DE" dirty="0"/>
          </a:p>
        </p:txBody>
      </p:sp>
      <p:sp>
        <p:nvSpPr>
          <p:cNvPr id="8" name="Bildplatzhalter 4"/>
          <p:cNvSpPr>
            <a:spLocks noGrp="1"/>
          </p:cNvSpPr>
          <p:nvPr>
            <p:ph type="pic" sz="quarter" idx="14"/>
          </p:nvPr>
        </p:nvSpPr>
        <p:spPr>
          <a:xfrm>
            <a:off x="3445068" y="3747540"/>
            <a:ext cx="4264982" cy="2376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</a:lstStyle>
          <a:p>
            <a:endParaRPr lang="de-DE" dirty="0"/>
          </a:p>
        </p:txBody>
      </p:sp>
      <p:sp>
        <p:nvSpPr>
          <p:cNvPr id="9" name="Textplatzhalter 11"/>
          <p:cNvSpPr>
            <a:spLocks noGrp="1"/>
          </p:cNvSpPr>
          <p:nvPr>
            <p:ph type="body" sz="quarter" idx="15"/>
          </p:nvPr>
        </p:nvSpPr>
        <p:spPr>
          <a:xfrm>
            <a:off x="7942263" y="3804158"/>
            <a:ext cx="3597275" cy="2262433"/>
          </a:xfrm>
        </p:spPr>
        <p:txBody>
          <a:bodyPr>
            <a:normAutofit/>
          </a:bodyPr>
          <a:lstStyle>
            <a:lvl1pPr marL="0" indent="0">
              <a:buClr>
                <a:schemeClr val="bg1"/>
              </a:buClr>
              <a:buFontTx/>
              <a:buNone/>
              <a:defRPr sz="1600"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 sz="16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 sz="1600"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pic>
        <p:nvPicPr>
          <p:cNvPr id="10" name="Bild 3" descr="BW_RGB_Quadrate.jpg">
            <a:extLst>
              <a:ext uri="{FF2B5EF4-FFF2-40B4-BE49-F238E27FC236}">
                <a16:creationId xmlns:a16="http://schemas.microsoft.com/office/drawing/2014/main" id="{FCB3A473-110B-254D-A66B-D518C9D9F9B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6000" y="540000"/>
            <a:ext cx="456224" cy="45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254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0" y="5718492"/>
            <a:ext cx="12192000" cy="1139508"/>
          </a:xfrm>
          <a:prstGeom prst="rect">
            <a:avLst/>
          </a:prstGeom>
          <a:solidFill>
            <a:srgbClr val="95C11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Textplatzhalt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849599" y="6015054"/>
            <a:ext cx="10504800" cy="541550"/>
          </a:xfrm>
        </p:spPr>
        <p:txBody>
          <a:bodyPr>
            <a:normAutofit/>
          </a:bodyPr>
          <a:lstStyle>
            <a:lvl1pPr marL="0" indent="0" algn="ctr">
              <a:buClr>
                <a:schemeClr val="bg1"/>
              </a:buClr>
              <a:buFontTx/>
              <a:buNone/>
              <a:defRPr sz="1200" b="0">
                <a:solidFill>
                  <a:srgbClr val="FFFFFF"/>
                </a:solidFill>
              </a:defRPr>
            </a:lvl1pPr>
            <a:lvl2pPr>
              <a:buClr>
                <a:schemeClr val="bg1"/>
              </a:buClr>
              <a:defRPr sz="2200"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/>
              <a:t>Bildungswerk der Wirtschaft </a:t>
            </a:r>
            <a:r>
              <a:rPr lang="de-DE" dirty="0" err="1"/>
              <a:t>gGmbH</a:t>
            </a:r>
            <a:r>
              <a:rPr lang="de-DE" dirty="0"/>
              <a:t> · Staatlich anerkannte Einrichtung der Weiterbildung</a:t>
            </a:r>
          </a:p>
          <a:p>
            <a:pPr lvl="0"/>
            <a:r>
              <a:rPr lang="de-DE" dirty="0"/>
              <a:t>Am Schlosspark 4 · 19417 Hasenwinkel · </a:t>
            </a:r>
            <a:r>
              <a:rPr lang="sk-SK" dirty="0"/>
              <a:t>Tel. 03847 / 66-333 · Fax 03847 / 66-316 · www.bdwmv.de · info@bdw-mv.de</a:t>
            </a:r>
            <a:endParaRPr lang="de-DE" dirty="0"/>
          </a:p>
        </p:txBody>
      </p:sp>
      <p:sp>
        <p:nvSpPr>
          <p:cNvPr id="16" name="Rechteck 15"/>
          <p:cNvSpPr/>
          <p:nvPr userDrawn="1"/>
        </p:nvSpPr>
        <p:spPr>
          <a:xfrm>
            <a:off x="10831853" y="413068"/>
            <a:ext cx="986396" cy="70899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Rechteck 14"/>
          <p:cNvSpPr/>
          <p:nvPr userDrawn="1"/>
        </p:nvSpPr>
        <p:spPr>
          <a:xfrm>
            <a:off x="1588" y="0"/>
            <a:ext cx="12192000" cy="5721294"/>
          </a:xfrm>
          <a:prstGeom prst="rect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Titel 1"/>
          <p:cNvSpPr>
            <a:spLocks noGrp="1"/>
          </p:cNvSpPr>
          <p:nvPr>
            <p:ph type="title" hasCustomPrompt="1"/>
          </p:nvPr>
        </p:nvSpPr>
        <p:spPr>
          <a:xfrm>
            <a:off x="849600" y="3080494"/>
            <a:ext cx="10515600" cy="1012877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 dirty="0"/>
              <a:t>Vielen Dank für Ihre Aufmerksamkeit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60685530-436D-4768-BEC5-C341064261F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9382" y="262812"/>
            <a:ext cx="1515708" cy="1192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307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49600" y="972000"/>
            <a:ext cx="10515600" cy="84056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496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848032" y="6356350"/>
            <a:ext cx="1050576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de-DE" dirty="0"/>
              <a:t>Titel der Präsentation · Bildungswerk der Wirtschaft </a:t>
            </a:r>
            <a:r>
              <a:rPr lang="de-DE" dirty="0" err="1"/>
              <a:t>gGmbH</a:t>
            </a:r>
            <a:r>
              <a:rPr lang="de-DE" dirty="0"/>
              <a:t> · Ort · Datum</a:t>
            </a:r>
          </a:p>
        </p:txBody>
      </p:sp>
      <p:pic>
        <p:nvPicPr>
          <p:cNvPr id="5" name="Bild 3" descr="BW_RGB_Quadrate.jpg">
            <a:extLst>
              <a:ext uri="{FF2B5EF4-FFF2-40B4-BE49-F238E27FC236}">
                <a16:creationId xmlns:a16="http://schemas.microsoft.com/office/drawing/2014/main" id="{11C56F38-3E08-1B40-BA1C-41510639300D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96000" y="540000"/>
            <a:ext cx="456224" cy="45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855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9" r:id="rId3"/>
    <p:sldLayoutId id="2147483650" r:id="rId4"/>
    <p:sldLayoutId id="2147483658" r:id="rId5"/>
    <p:sldLayoutId id="2147483651" r:id="rId6"/>
    <p:sldLayoutId id="2147483652" r:id="rId7"/>
    <p:sldLayoutId id="2147483656" r:id="rId8"/>
    <p:sldLayoutId id="2147483655" r:id="rId9"/>
    <p:sldLayoutId id="2147483660" r:id="rId10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i="0" kern="1200">
          <a:solidFill>
            <a:srgbClr val="00456F"/>
          </a:solidFill>
          <a:latin typeface="Arial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0"/>
        </a:spcBef>
        <a:buClr>
          <a:srgbClr val="95C11F"/>
        </a:buClr>
        <a:buFont typeface="Wingdings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0"/>
        </a:spcBef>
        <a:buClr>
          <a:srgbClr val="95C11F"/>
        </a:buClr>
        <a:buFont typeface="Wingdings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0"/>
        </a:spcBef>
        <a:buClr>
          <a:srgbClr val="95C11F"/>
        </a:buClr>
        <a:buFont typeface="Wingdings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0"/>
        </a:spcBef>
        <a:buClr>
          <a:srgbClr val="95C11F"/>
        </a:buClr>
        <a:buFont typeface="Wingdings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0"/>
        </a:spcBef>
        <a:buClr>
          <a:srgbClr val="95C11F"/>
        </a:buClr>
        <a:buFont typeface="Wingdings" charset="2"/>
        <a:buChar char="§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dwmv.de/de/projekte/detail/erganzende-sprachkurse-2" TargetMode="Externa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70000" y="5438447"/>
            <a:ext cx="11052000" cy="761518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/>
              <a:t>Projektverbund - „Chancen in MV“</a:t>
            </a:r>
            <a:br>
              <a:rPr lang="de-DE" sz="1000" dirty="0"/>
            </a:br>
            <a:r>
              <a:rPr lang="de-DE" sz="1600" dirty="0"/>
              <a:t>Förderzeitraum: 01.01.2024 - 30.09.2024</a:t>
            </a:r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pic>
        <p:nvPicPr>
          <p:cNvPr id="6" name="Bildplatzhalter 5">
            <a:extLst>
              <a:ext uri="{FF2B5EF4-FFF2-40B4-BE49-F238E27FC236}">
                <a16:creationId xmlns:a16="http://schemas.microsoft.com/office/drawing/2014/main" id="{AE438057-F1AB-720B-B8D7-ED712E83A37D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762" b="11762"/>
          <a:stretch>
            <a:fillRect/>
          </a:stretch>
        </p:blipFill>
        <p:spPr>
          <a:xfrm>
            <a:off x="4915190" y="1761470"/>
            <a:ext cx="7128000" cy="2772000"/>
          </a:xfrm>
        </p:spPr>
      </p:pic>
      <p:pic>
        <p:nvPicPr>
          <p:cNvPr id="1036" name="Bildplatzhalter 1035">
            <a:extLst>
              <a:ext uri="{FF2B5EF4-FFF2-40B4-BE49-F238E27FC236}">
                <a16:creationId xmlns:a16="http://schemas.microsoft.com/office/drawing/2014/main" id="{2ADFFEA4-4B89-3FDB-D386-1117C4227C4D}"/>
              </a:ext>
            </a:extLst>
          </p:cNvPr>
          <p:cNvPicPr>
            <a:picLocks noGrp="1" noChangeAspect="1"/>
          </p:cNvPicPr>
          <p:nvPr>
            <p:ph type="pic" sz="quarter" idx="10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44" r="4544"/>
          <a:stretch>
            <a:fillRect/>
          </a:stretch>
        </p:blipFill>
        <p:spPr>
          <a:xfrm>
            <a:off x="564000" y="1512000"/>
            <a:ext cx="4351190" cy="3190873"/>
          </a:xfrm>
        </p:spPr>
      </p:pic>
      <p:sp>
        <p:nvSpPr>
          <p:cNvPr id="24" name="Titel 1">
            <a:extLst>
              <a:ext uri="{FF2B5EF4-FFF2-40B4-BE49-F238E27FC236}">
                <a16:creationId xmlns:a16="http://schemas.microsoft.com/office/drawing/2014/main" id="{F476DAD4-3198-2B3C-598A-CECB74E16724}"/>
              </a:ext>
            </a:extLst>
          </p:cNvPr>
          <p:cNvSpPr txBox="1">
            <a:spLocks/>
          </p:cNvSpPr>
          <p:nvPr/>
        </p:nvSpPr>
        <p:spPr>
          <a:xfrm>
            <a:off x="1281871" y="7695781"/>
            <a:ext cx="11052000" cy="1038769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i="0" kern="1200">
                <a:solidFill>
                  <a:srgbClr val="00456F"/>
                </a:solidFill>
                <a:latin typeface="Arial"/>
                <a:ea typeface="+mj-ea"/>
                <a:cs typeface="+mj-cs"/>
              </a:defRPr>
            </a:lvl1pPr>
          </a:lstStyle>
          <a:p>
            <a:pPr algn="ctr"/>
            <a:br>
              <a:rPr lang="de-DE" dirty="0"/>
            </a:br>
            <a:br>
              <a:rPr lang="de-DE" dirty="0"/>
            </a:br>
            <a:endParaRPr lang="de-DE" dirty="0"/>
          </a:p>
        </p:txBody>
      </p:sp>
      <p:pic>
        <p:nvPicPr>
          <p:cNvPr id="26" name="Grafik 2">
            <a:extLst>
              <a:ext uri="{FF2B5EF4-FFF2-40B4-BE49-F238E27FC236}">
                <a16:creationId xmlns:a16="http://schemas.microsoft.com/office/drawing/2014/main" id="{093F43F0-1FB1-221B-E217-6189B7D4D9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7871" y="736097"/>
            <a:ext cx="924131" cy="481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Grafik 1">
            <a:extLst>
              <a:ext uri="{FF2B5EF4-FFF2-40B4-BE49-F238E27FC236}">
                <a16:creationId xmlns:a16="http://schemas.microsoft.com/office/drawing/2014/main" id="{5399817C-A9E0-EC03-A9C4-77C77C6833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4599" y="574216"/>
            <a:ext cx="1778444" cy="635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ctangle 4">
            <a:extLst>
              <a:ext uri="{FF2B5EF4-FFF2-40B4-BE49-F238E27FC236}">
                <a16:creationId xmlns:a16="http://schemas.microsoft.com/office/drawing/2014/main" id="{0FE9A620-E9C1-497C-95C6-06F9BC9E6D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871" y="247578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29" name="Rectangle 5">
            <a:extLst>
              <a:ext uri="{FF2B5EF4-FFF2-40B4-BE49-F238E27FC236}">
                <a16:creationId xmlns:a16="http://schemas.microsoft.com/office/drawing/2014/main" id="{43F83ADD-18CB-CDB8-BEF0-20F88DE09C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871" y="347590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            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" name="Rectangle 6">
            <a:extLst>
              <a:ext uri="{FF2B5EF4-FFF2-40B4-BE49-F238E27FC236}">
                <a16:creationId xmlns:a16="http://schemas.microsoft.com/office/drawing/2014/main" id="{0562A503-E9C3-3A30-0F15-E9825E47A3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871" y="394263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altLang="de-DE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               </a:t>
            </a:r>
            <a:endParaRPr kumimoji="0" lang="de-DE" alt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050" name="Picture 2" descr="Bildergebnis für Wirtschaftsminiterium mv logo">
            <a:extLst>
              <a:ext uri="{FF2B5EF4-FFF2-40B4-BE49-F238E27FC236}">
                <a16:creationId xmlns:a16="http://schemas.microsoft.com/office/drawing/2014/main" id="{3E7019FD-68D3-CDEE-AF06-0D7B7A32C7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7786" y="518962"/>
            <a:ext cx="1407487" cy="1062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EE689AA2-4BE9-FB1A-A415-D9DCAFD41235}"/>
              </a:ext>
            </a:extLst>
          </p:cNvPr>
          <p:cNvSpPr txBox="1">
            <a:spLocks/>
          </p:cNvSpPr>
          <p:nvPr/>
        </p:nvSpPr>
        <p:spPr>
          <a:xfrm>
            <a:off x="929411" y="6396885"/>
            <a:ext cx="10505768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de-DE" sz="10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– „Chancen in MV“ Arbeitgeberworkshop· Bildungswerk der Wirtschaft gGmbH · </a:t>
            </a:r>
          </a:p>
        </p:txBody>
      </p:sp>
    </p:spTree>
    <p:extLst>
      <p:ext uri="{BB962C8B-B14F-4D97-AF65-F5344CB8AC3E}">
        <p14:creationId xmlns:p14="http://schemas.microsoft.com/office/powerpoint/2010/main" val="4245404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Bildplatzhalter 10"/>
          <p:cNvGraphicFramePr>
            <a:graphicFrameLocks noGrp="1"/>
          </p:cNvGraphicFramePr>
          <p:nvPr>
            <p:ph type="pic" sz="quarter" idx="12"/>
            <p:extLst>
              <p:ext uri="{D42A27DB-BD31-4B8C-83A1-F6EECF244321}">
                <p14:modId xmlns:p14="http://schemas.microsoft.com/office/powerpoint/2010/main" val="3687043306"/>
              </p:ext>
            </p:extLst>
          </p:nvPr>
        </p:nvGraphicFramePr>
        <p:xfrm>
          <a:off x="6694488" y="1302480"/>
          <a:ext cx="4467138" cy="2425900"/>
        </p:xfrm>
        <a:graphic>
          <a:graphicData uri="http://schemas.openxmlformats.org/drawingml/2006/table">
            <a:tbl>
              <a:tblPr firstCol="1" bandRow="1">
                <a:tableStyleId>{5C22544A-7EE6-4342-B048-85BDC9FD1C3A}</a:tableStyleId>
              </a:tblPr>
              <a:tblGrid>
                <a:gridCol w="12920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750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93258"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bg1"/>
                          </a:solidFill>
                        </a:rPr>
                        <a:t>Wann?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C6D6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C6D6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C11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kern="1200" dirty="0">
                          <a:solidFill>
                            <a:srgbClr val="00456F"/>
                          </a:solidFill>
                          <a:latin typeface="+mn-lt"/>
                          <a:ea typeface="+mn-ea"/>
                          <a:cs typeface="+mn-cs"/>
                        </a:rPr>
                        <a:t>1.7.2022 – 30.06.2024</a:t>
                      </a:r>
                    </a:p>
                  </a:txBody>
                  <a:tcPr anchor="ctr">
                    <a:lnL w="57150" cap="flat" cmpd="sng" algn="ctr">
                      <a:solidFill>
                        <a:srgbClr val="C6D6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C6D6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6126">
                <a:tc>
                  <a:txBody>
                    <a:bodyPr/>
                    <a:lstStyle/>
                    <a:p>
                      <a:r>
                        <a:rPr lang="de-DE" sz="1600">
                          <a:solidFill>
                            <a:srgbClr val="FFFFFF"/>
                          </a:solidFill>
                        </a:rPr>
                        <a:t>Wo?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C6D6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C6D6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C6D6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C11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kern="1200" dirty="0">
                          <a:solidFill>
                            <a:srgbClr val="00456F"/>
                          </a:solidFill>
                          <a:latin typeface="+mn-lt"/>
                          <a:ea typeface="+mn-ea"/>
                          <a:cs typeface="+mn-cs"/>
                        </a:rPr>
                        <a:t>landesweit</a:t>
                      </a:r>
                    </a:p>
                  </a:txBody>
                  <a:tcPr anchor="ctr">
                    <a:lnL w="57150" cap="flat" cmpd="sng" algn="ctr">
                      <a:solidFill>
                        <a:srgbClr val="C6D6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C6D6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C6D6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3258">
                <a:tc>
                  <a:txBody>
                    <a:bodyPr/>
                    <a:lstStyle/>
                    <a:p>
                      <a:r>
                        <a:rPr lang="de-DE" sz="1600">
                          <a:solidFill>
                            <a:srgbClr val="FFFFFF"/>
                          </a:solidFill>
                        </a:rPr>
                        <a:t>Wer?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C6D6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C6D6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C6D6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C11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 err="1">
                          <a:solidFill>
                            <a:srgbClr val="00456F"/>
                          </a:solidFill>
                        </a:rPr>
                        <a:t>BdW</a:t>
                      </a:r>
                      <a:r>
                        <a:rPr lang="de-DE" sz="1600" dirty="0">
                          <a:solidFill>
                            <a:srgbClr val="00456F"/>
                          </a:solidFill>
                        </a:rPr>
                        <a:t> als Projektträger mit Projektleitung, VSP, </a:t>
                      </a:r>
                      <a:r>
                        <a:rPr lang="de-DE" sz="1600" dirty="0" err="1">
                          <a:solidFill>
                            <a:srgbClr val="00456F"/>
                          </a:solidFill>
                        </a:rPr>
                        <a:t>UdW</a:t>
                      </a:r>
                      <a:endParaRPr lang="de-DE" sz="1600" dirty="0">
                        <a:solidFill>
                          <a:srgbClr val="00456F"/>
                        </a:solidFill>
                      </a:endParaRPr>
                    </a:p>
                  </a:txBody>
                  <a:tcPr anchor="ctr">
                    <a:lnL w="57150" cap="flat" cmpd="sng" algn="ctr">
                      <a:solidFill>
                        <a:srgbClr val="C6D6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C6D6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rgbClr val="C6D6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3258">
                <a:tc>
                  <a:txBody>
                    <a:bodyPr/>
                    <a:lstStyle/>
                    <a:p>
                      <a:r>
                        <a:rPr lang="de-DE" sz="1600">
                          <a:solidFill>
                            <a:srgbClr val="FFFFFF"/>
                          </a:solidFill>
                        </a:rPr>
                        <a:t>Wie?</a:t>
                      </a:r>
                    </a:p>
                  </a:txBody>
                  <a:tcPr anchor="ctr">
                    <a:lnL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rgbClr val="C6D6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C6D6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5C11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solidFill>
                            <a:srgbClr val="00456F"/>
                          </a:solidFill>
                        </a:rPr>
                        <a:t>Verbundprojekt</a:t>
                      </a:r>
                    </a:p>
                  </a:txBody>
                  <a:tcPr anchor="ctr">
                    <a:lnL w="57150" cap="flat" cmpd="sng" algn="ctr">
                      <a:solidFill>
                        <a:srgbClr val="C6D6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rgbClr val="C6D6E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Textplatzhalt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/>
              <a:t>Projektpartner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>
          <a:xfrm>
            <a:off x="849600" y="1445397"/>
            <a:ext cx="5400000" cy="2783208"/>
          </a:xfrm>
        </p:spPr>
        <p:txBody>
          <a:bodyPr>
            <a:normAutofit fontScale="92500"/>
          </a:bodyPr>
          <a:lstStyle/>
          <a:p>
            <a:pPr marL="342900" lvl="1" indent="-342900">
              <a:lnSpc>
                <a:spcPct val="110000"/>
              </a:lnSpc>
              <a:spcBef>
                <a:spcPts val="1000"/>
              </a:spcBef>
            </a:pPr>
            <a:r>
              <a:rPr lang="de-DE" dirty="0"/>
              <a:t>Regionale Stärke, durch:</a:t>
            </a:r>
          </a:p>
          <a:p>
            <a:pPr marL="800100" lvl="2" indent="-342900">
              <a:lnSpc>
                <a:spcPct val="110000"/>
              </a:lnSpc>
              <a:spcBef>
                <a:spcPts val="1000"/>
              </a:spcBef>
            </a:pPr>
            <a:r>
              <a:rPr lang="de-DE" dirty="0"/>
              <a:t>regionale Verankerung und landesweite Vernetzung gegeben</a:t>
            </a:r>
          </a:p>
          <a:p>
            <a:pPr marL="800100" lvl="2" indent="-342900">
              <a:lnSpc>
                <a:spcPct val="110000"/>
              </a:lnSpc>
              <a:spcBef>
                <a:spcPts val="1000"/>
              </a:spcBef>
            </a:pPr>
            <a:r>
              <a:rPr lang="de-DE" dirty="0"/>
              <a:t>vorhandene regionale Unternehmenskontakte</a:t>
            </a:r>
          </a:p>
          <a:p>
            <a:pPr marL="800100" lvl="2" indent="-342900">
              <a:lnSpc>
                <a:spcPct val="110000"/>
              </a:lnSpc>
              <a:spcBef>
                <a:spcPts val="1000"/>
              </a:spcBef>
            </a:pPr>
            <a:r>
              <a:rPr lang="de-DE" dirty="0"/>
              <a:t>Aufbau und Erweiterung vorhandener UN-Beratungsleistungen möglich</a:t>
            </a:r>
          </a:p>
          <a:p>
            <a:pPr marL="800100" lvl="2" indent="-342900">
              <a:lnSpc>
                <a:spcPct val="110000"/>
              </a:lnSpc>
              <a:spcBef>
                <a:spcPts val="1000"/>
              </a:spcBef>
            </a:pPr>
            <a:r>
              <a:rPr lang="de-DE" dirty="0"/>
              <a:t>Möglichkeit zur nachhaltigen Sicherung des Projektes</a:t>
            </a:r>
          </a:p>
        </p:txBody>
      </p:sp>
      <p:sp>
        <p:nvSpPr>
          <p:cNvPr id="19" name="Textplatzhalter 3">
            <a:extLst>
              <a:ext uri="{FF2B5EF4-FFF2-40B4-BE49-F238E27FC236}">
                <a16:creationId xmlns:a16="http://schemas.microsoft.com/office/drawing/2014/main" id="{B52FF657-F47E-4D6A-BE93-320DEF17A3E6}"/>
              </a:ext>
            </a:extLst>
          </p:cNvPr>
          <p:cNvSpPr txBox="1">
            <a:spLocks/>
          </p:cNvSpPr>
          <p:nvPr/>
        </p:nvSpPr>
        <p:spPr>
          <a:xfrm>
            <a:off x="849600" y="4758559"/>
            <a:ext cx="5400000" cy="437956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buClr>
                <a:srgbClr val="95C11F"/>
              </a:buClr>
              <a:buFontTx/>
              <a:buNone/>
              <a:defRPr sz="2400" b="1" i="0" kern="1200">
                <a:solidFill>
                  <a:srgbClr val="00456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95C11F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95C11F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95C11F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95C11F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dirty="0"/>
              <a:t>Projektverbund</a:t>
            </a:r>
          </a:p>
        </p:txBody>
      </p:sp>
      <p:sp>
        <p:nvSpPr>
          <p:cNvPr id="20" name="Textplatzhalter 4">
            <a:extLst>
              <a:ext uri="{FF2B5EF4-FFF2-40B4-BE49-F238E27FC236}">
                <a16:creationId xmlns:a16="http://schemas.microsoft.com/office/drawing/2014/main" id="{4549494E-B96E-415F-9BD6-43A15A5B20B2}"/>
              </a:ext>
            </a:extLst>
          </p:cNvPr>
          <p:cNvSpPr txBox="1">
            <a:spLocks/>
          </p:cNvSpPr>
          <p:nvPr/>
        </p:nvSpPr>
        <p:spPr>
          <a:xfrm>
            <a:off x="849600" y="5184531"/>
            <a:ext cx="5400000" cy="1015474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95C11F"/>
              </a:buClr>
              <a:buFontTx/>
              <a:buNone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95C11F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ts val="0"/>
              </a:spcBef>
              <a:buClr>
                <a:srgbClr val="95C11F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0456F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0"/>
              </a:spcBef>
              <a:buClr>
                <a:srgbClr val="00456F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800100" lvl="2" indent="-342900">
              <a:lnSpc>
                <a:spcPct val="110000"/>
              </a:lnSpc>
              <a:spcBef>
                <a:spcPts val="1000"/>
              </a:spcBef>
            </a:pPr>
            <a:r>
              <a:rPr lang="de-DE" dirty="0"/>
              <a:t>Enge Kooperation</a:t>
            </a:r>
          </a:p>
          <a:p>
            <a:pPr marL="800100" lvl="2" indent="-342900">
              <a:lnSpc>
                <a:spcPct val="110000"/>
              </a:lnSpc>
              <a:spcBef>
                <a:spcPts val="1000"/>
              </a:spcBef>
            </a:pPr>
            <a:r>
              <a:rPr lang="de-DE" dirty="0"/>
              <a:t>gemeinsame Veranstaltungen</a:t>
            </a:r>
          </a:p>
          <a:p>
            <a:pPr marL="457200" lvl="2" indent="0">
              <a:lnSpc>
                <a:spcPct val="110000"/>
              </a:lnSpc>
              <a:spcBef>
                <a:spcPts val="1000"/>
              </a:spcBef>
              <a:buNone/>
            </a:pPr>
            <a:endParaRPr lang="de-DE" dirty="0"/>
          </a:p>
        </p:txBody>
      </p:sp>
      <p:sp>
        <p:nvSpPr>
          <p:cNvPr id="17" name="Fußzeilenplatzhalter 2">
            <a:extLst>
              <a:ext uri="{FF2B5EF4-FFF2-40B4-BE49-F238E27FC236}">
                <a16:creationId xmlns:a16="http://schemas.microsoft.com/office/drawing/2014/main" id="{BCEDD764-E0F6-094F-92A1-8B34021381D3}"/>
              </a:ext>
            </a:extLst>
          </p:cNvPr>
          <p:cNvSpPr txBox="1">
            <a:spLocks/>
          </p:cNvSpPr>
          <p:nvPr/>
        </p:nvSpPr>
        <p:spPr>
          <a:xfrm>
            <a:off x="848032" y="6301716"/>
            <a:ext cx="10505768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de-DE" sz="10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– „Chancen in MV“· Bildungswerk der Wirtschaft gGmbH · Schwerin · 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70016E85-58AE-7EEA-E3E9-17E25BC1891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5698" y="3945769"/>
            <a:ext cx="3095928" cy="1775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01561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lvl="0"/>
            <a:r>
              <a:rPr lang="de-DE" dirty="0"/>
              <a:t>Bildungswerk der Wirtschaft </a:t>
            </a:r>
            <a:r>
              <a:rPr lang="de-DE" dirty="0" err="1"/>
              <a:t>gGmbH</a:t>
            </a:r>
            <a:r>
              <a:rPr lang="de-DE" dirty="0"/>
              <a:t> · Staatlich anerkannte Einrichtung der Weiterbildung</a:t>
            </a:r>
          </a:p>
          <a:p>
            <a:pPr lvl="0"/>
            <a:r>
              <a:rPr lang="de-DE" dirty="0"/>
              <a:t>Am Schlosspark 4 · 19417 Hasenwinkel · </a:t>
            </a:r>
            <a:r>
              <a:rPr lang="sk-SK" dirty="0"/>
              <a:t>Tel. 03847 / 66-333 · Fax 03847 / 66-316 · www.bdwmv.de · info@bdw-mv.de</a:t>
            </a:r>
            <a:endParaRPr lang="de-DE" dirty="0"/>
          </a:p>
          <a:p>
            <a:endParaRPr lang="de-DE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849600" y="3080494"/>
            <a:ext cx="10515600" cy="1284472"/>
          </a:xfrm>
        </p:spPr>
        <p:txBody>
          <a:bodyPr/>
          <a:lstStyle/>
          <a:p>
            <a:r>
              <a:rPr lang="de-DE" dirty="0"/>
              <a:t>Getreu dem Motto:</a:t>
            </a:r>
            <a:br>
              <a:rPr lang="de-DE" dirty="0"/>
            </a:br>
            <a:br>
              <a:rPr lang="de-DE" dirty="0"/>
            </a:br>
            <a:r>
              <a:rPr lang="de-DE" dirty="0"/>
              <a:t>„Ohne Abschied kein Wiedersehen“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509046FE-0795-E664-E252-777394BD354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2438" y="1639019"/>
            <a:ext cx="2834901" cy="14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414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/>
              <a:t>Handlungsbedarf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851497" y="5167223"/>
            <a:ext cx="10518503" cy="87989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DE" b="1" dirty="0">
                <a:latin typeface="+mn-lt"/>
              </a:rPr>
              <a:t>Hauptziel: </a:t>
            </a:r>
          </a:p>
          <a:p>
            <a:pPr algn="ctr"/>
            <a:r>
              <a:rPr lang="de-DE" b="1" dirty="0">
                <a:latin typeface="+mn-lt"/>
              </a:rPr>
              <a:t>flächendeckendes Informations-, Sensibilisierungs- und Beratungsangebot in MV 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12"/>
          </p:nvPr>
        </p:nvSpPr>
        <p:spPr>
          <a:xfrm>
            <a:off x="851496" y="2314799"/>
            <a:ext cx="10535205" cy="2293273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de-DE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Durchführungs- und Wirkungsregion und Aufgaben der Projektpartner</a:t>
            </a:r>
            <a:endParaRPr lang="de-DE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de-DE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Der Projektverbund „Chancen in MV“ ist ein Angebot für die Durchführungs- und Wirkungsregion Landkreis Nordwestmecklenburg/ Landeshauptstadt Schwerin </a:t>
            </a:r>
            <a:endParaRPr lang="de-DE" sz="18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de-DE" sz="1800" b="1" i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Bildungswerk der Wirtschaft M-V gGmbH und VSP gGmbH</a:t>
            </a: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: Durchführung von Sprachkursen als Ergänzungsangebot zur Maßnahme in MV</a:t>
            </a:r>
          </a:p>
          <a:p>
            <a:r>
              <a:rPr lang="de-DE" sz="1800" b="1" i="1" dirty="0" err="1">
                <a:ea typeface="Times New Roman" panose="02020603050405020304" pitchFamily="18" charset="0"/>
              </a:rPr>
              <a:t>UdW</a:t>
            </a:r>
            <a:r>
              <a:rPr lang="de-DE" sz="1800" b="1" i="1" dirty="0">
                <a:ea typeface="Times New Roman" panose="02020603050405020304" pitchFamily="18" charset="0"/>
              </a:rPr>
              <a:t> GmbH</a:t>
            </a:r>
            <a:r>
              <a:rPr lang="de-DE" sz="1800" dirty="0">
                <a:ea typeface="Times New Roman" panose="02020603050405020304" pitchFamily="18" charset="0"/>
              </a:rPr>
              <a:t>:</a:t>
            </a:r>
            <a:r>
              <a:rPr lang="de-DE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de-DE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Beratung von Unternehmen zur Einstellung Geflüchteter</a:t>
            </a:r>
            <a:endParaRPr lang="de-DE" sz="18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Inhaltsplatzhalter 5"/>
          <p:cNvSpPr>
            <a:spLocks noGrp="1"/>
          </p:cNvSpPr>
          <p:nvPr>
            <p:ph sz="quarter" idx="15"/>
          </p:nvPr>
        </p:nvSpPr>
        <p:spPr>
          <a:xfrm rot="5400000">
            <a:off x="5913437" y="-386353"/>
            <a:ext cx="365126" cy="10548000"/>
          </a:xfrm>
        </p:spPr>
        <p:txBody>
          <a:bodyPr>
            <a:normAutofit fontScale="25000" lnSpcReduction="20000"/>
          </a:bodyPr>
          <a:lstStyle/>
          <a:p>
            <a:endParaRPr lang="de-DE" dirty="0"/>
          </a:p>
        </p:txBody>
      </p:sp>
      <p:sp>
        <p:nvSpPr>
          <p:cNvPr id="7" name="Fußzeilenplatzhalter 2">
            <a:extLst>
              <a:ext uri="{FF2B5EF4-FFF2-40B4-BE49-F238E27FC236}">
                <a16:creationId xmlns:a16="http://schemas.microsoft.com/office/drawing/2014/main" id="{8B3BFD14-4085-4DB0-B181-8D2E4B50429C}"/>
              </a:ext>
            </a:extLst>
          </p:cNvPr>
          <p:cNvSpPr txBox="1">
            <a:spLocks/>
          </p:cNvSpPr>
          <p:nvPr/>
        </p:nvSpPr>
        <p:spPr>
          <a:xfrm>
            <a:off x="848032" y="6356350"/>
            <a:ext cx="10505768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de-DE" sz="10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– „Chancen in MV“· Bildungswerk der Wirtschaft gGmbH · Schwerin ·</a:t>
            </a:r>
          </a:p>
        </p:txBody>
      </p:sp>
      <p:pic>
        <p:nvPicPr>
          <p:cNvPr id="2" name="Picture 2" descr="Bildergebnis für Wirtschaftsminiterium mv logo">
            <a:extLst>
              <a:ext uri="{FF2B5EF4-FFF2-40B4-BE49-F238E27FC236}">
                <a16:creationId xmlns:a16="http://schemas.microsoft.com/office/drawing/2014/main" id="{443EF802-3DB8-DFF7-8B58-0EB356E1D8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2447" y="598568"/>
            <a:ext cx="1421710" cy="1073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6162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e-DE" dirty="0"/>
              <a:t>Projektziele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7"/>
          </p:nvPr>
        </p:nvSpPr>
        <p:spPr>
          <a:xfrm>
            <a:off x="848032" y="4316536"/>
            <a:ext cx="10547534" cy="746111"/>
          </a:xfrm>
        </p:spPr>
        <p:txBody>
          <a:bodyPr/>
          <a:lstStyle/>
          <a:p>
            <a:pPr marL="0" indent="0" algn="ctr">
              <a:buNone/>
            </a:pPr>
            <a:r>
              <a:rPr lang="de-DE" dirty="0"/>
              <a:t>Nachhaltige Fachkräftesicherung und Arbeitsmarktintegration</a:t>
            </a:r>
          </a:p>
        </p:txBody>
      </p:sp>
      <p:sp>
        <p:nvSpPr>
          <p:cNvPr id="5" name="Inhaltsplatzhalter 4"/>
          <p:cNvSpPr>
            <a:spLocks noGrp="1"/>
          </p:cNvSpPr>
          <p:nvPr>
            <p:ph sz="quarter" idx="12"/>
          </p:nvPr>
        </p:nvSpPr>
        <p:spPr>
          <a:xfrm>
            <a:off x="851496" y="2314800"/>
            <a:ext cx="10535205" cy="1356751"/>
          </a:xfrm>
        </p:spPr>
        <p:txBody>
          <a:bodyPr>
            <a:normAutofit/>
          </a:bodyPr>
          <a:lstStyle/>
          <a:p>
            <a:endParaRPr lang="de-DE" sz="1800" dirty="0">
              <a:effectLst/>
              <a:latin typeface="Georgia" panose="020405020504050203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de-DE" sz="2000" dirty="0"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de-DE" sz="18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ranchenoffene Sensibilisierung und Beratung von Unternehmen zur Einstellung von Geflüchteten</a:t>
            </a:r>
          </a:p>
          <a:p>
            <a:r>
              <a:rPr lang="de-DE" sz="1800" dirty="0">
                <a:latin typeface="+mn-lt"/>
                <a:cs typeface="Times New Roman" panose="02020603050405020304" pitchFamily="18" charset="0"/>
              </a:rPr>
              <a:t>systematisch, aufsuchende Information und Beratung von geflüchteten Erwerbspersonen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15"/>
          </p:nvPr>
        </p:nvSpPr>
        <p:spPr>
          <a:xfrm rot="5400000">
            <a:off x="5916000" y="-1369363"/>
            <a:ext cx="360000" cy="10548000"/>
          </a:xfrm>
        </p:spPr>
        <p:txBody>
          <a:bodyPr>
            <a:normAutofit fontScale="25000" lnSpcReduction="20000"/>
          </a:bodyPr>
          <a:lstStyle/>
          <a:p>
            <a:endParaRPr lang="de-DE" dirty="0"/>
          </a:p>
        </p:txBody>
      </p:sp>
      <p:sp>
        <p:nvSpPr>
          <p:cNvPr id="8" name="Fußzeilenplatzhalter 2">
            <a:extLst>
              <a:ext uri="{FF2B5EF4-FFF2-40B4-BE49-F238E27FC236}">
                <a16:creationId xmlns:a16="http://schemas.microsoft.com/office/drawing/2014/main" id="{16DC0A05-5FEF-C25E-FAD3-CF7CC3460FA6}"/>
              </a:ext>
            </a:extLst>
          </p:cNvPr>
          <p:cNvSpPr txBox="1">
            <a:spLocks/>
          </p:cNvSpPr>
          <p:nvPr/>
        </p:nvSpPr>
        <p:spPr>
          <a:xfrm>
            <a:off x="848032" y="6301716"/>
            <a:ext cx="10505768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de-DE" sz="10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– „Chancen in MV“· Bildungswerk der Wirtschaft gGmbH · Schwerin · 30.01.2024</a:t>
            </a:r>
          </a:p>
        </p:txBody>
      </p:sp>
      <p:sp>
        <p:nvSpPr>
          <p:cNvPr id="9" name="Pfeil: eingekerbt nach rechts 8">
            <a:extLst>
              <a:ext uri="{FF2B5EF4-FFF2-40B4-BE49-F238E27FC236}">
                <a16:creationId xmlns:a16="http://schemas.microsoft.com/office/drawing/2014/main" id="{F7BD6B19-15A9-8E8B-04AC-3B271BFFCBDF}"/>
              </a:ext>
            </a:extLst>
          </p:cNvPr>
          <p:cNvSpPr/>
          <p:nvPr/>
        </p:nvSpPr>
        <p:spPr>
          <a:xfrm>
            <a:off x="2173857" y="4623356"/>
            <a:ext cx="707366" cy="172528"/>
          </a:xfrm>
          <a:prstGeom prst="notched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Pfeil: eingekerbt nach rechts 9">
            <a:extLst>
              <a:ext uri="{FF2B5EF4-FFF2-40B4-BE49-F238E27FC236}">
                <a16:creationId xmlns:a16="http://schemas.microsoft.com/office/drawing/2014/main" id="{130B88D6-8694-2C7B-83DD-9D238A402762}"/>
              </a:ext>
            </a:extLst>
          </p:cNvPr>
          <p:cNvSpPr/>
          <p:nvPr/>
        </p:nvSpPr>
        <p:spPr>
          <a:xfrm rot="10800000">
            <a:off x="9339533" y="4617908"/>
            <a:ext cx="707366" cy="172528"/>
          </a:xfrm>
          <a:prstGeom prst="notchedRightArrow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68214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sz="quarter" idx="13"/>
          </p:nvPr>
        </p:nvSpPr>
        <p:spPr>
          <a:xfrm>
            <a:off x="814136" y="1027337"/>
            <a:ext cx="5400000" cy="840925"/>
          </a:xfrm>
        </p:spPr>
        <p:txBody>
          <a:bodyPr/>
          <a:lstStyle/>
          <a:p>
            <a:r>
              <a:rPr lang="de-DE" dirty="0"/>
              <a:t> Zielgruppen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quarter" idx="14"/>
          </p:nvPr>
        </p:nvSpPr>
        <p:spPr>
          <a:xfrm>
            <a:off x="696000" y="2393827"/>
            <a:ext cx="5400000" cy="1035173"/>
          </a:xfrm>
        </p:spPr>
        <p:txBody>
          <a:bodyPr>
            <a:normAutofit fontScale="25000" lnSpcReduction="20000"/>
          </a:bodyPr>
          <a:lstStyle/>
          <a:p>
            <a:pPr marL="342900" lvl="1" indent="-342900">
              <a:lnSpc>
                <a:spcPct val="100000"/>
              </a:lnSpc>
              <a:spcAft>
                <a:spcPts val="800"/>
              </a:spcAft>
              <a:buClr>
                <a:srgbClr val="95C11F"/>
              </a:buClr>
            </a:pPr>
            <a:r>
              <a:rPr lang="de-DE" sz="6400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Unternehmen in Mecklenburg - Vorpommern</a:t>
            </a:r>
          </a:p>
          <a:p>
            <a:pPr marL="342900" lvl="1" indent="-342900">
              <a:lnSpc>
                <a:spcPct val="100000"/>
              </a:lnSpc>
              <a:spcAft>
                <a:spcPts val="800"/>
              </a:spcAft>
              <a:buClr>
                <a:srgbClr val="95C11F"/>
              </a:buClr>
            </a:pPr>
            <a:endParaRPr lang="de-DE" sz="6400" dirty="0">
              <a:effectLst/>
              <a:latin typeface="+mn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spcAft>
                <a:spcPts val="800"/>
              </a:spcAft>
              <a:buNone/>
            </a:pPr>
            <a:r>
              <a:rPr lang="de-DE" sz="6400" dirty="0">
                <a:latin typeface="+mn-lt"/>
                <a:cs typeface="Times New Roman" panose="02020603050405020304" pitchFamily="18" charset="0"/>
              </a:rPr>
              <a:t>		&amp;</a:t>
            </a:r>
          </a:p>
          <a:p>
            <a:pPr marL="0" lvl="1" indent="0">
              <a:spcAft>
                <a:spcPts val="800"/>
              </a:spcAft>
              <a:buNone/>
            </a:pPr>
            <a:endParaRPr lang="de-DE" sz="6400" dirty="0">
              <a:latin typeface="+mn-lt"/>
              <a:cs typeface="Times New Roman" panose="02020603050405020304" pitchFamily="18" charset="0"/>
            </a:endParaRPr>
          </a:p>
          <a:p>
            <a:pPr marL="342900" lvl="1" indent="-342900">
              <a:spcAft>
                <a:spcPts val="800"/>
              </a:spcAft>
            </a:pPr>
            <a:r>
              <a:rPr lang="de-DE" sz="6400" dirty="0">
                <a:latin typeface="+mn-lt"/>
                <a:cs typeface="Times New Roman" panose="02020603050405020304" pitchFamily="18" charset="0"/>
              </a:rPr>
              <a:t>Geflüchtete Erwerbspersonen mit Sprachhemmnissen</a:t>
            </a:r>
          </a:p>
          <a:p>
            <a:pPr marL="0" lvl="1" indent="0">
              <a:spcAft>
                <a:spcPts val="800"/>
              </a:spcAft>
              <a:buNone/>
            </a:pPr>
            <a:endParaRPr lang="de-DE" dirty="0">
              <a:latin typeface="+mn-lt"/>
              <a:cs typeface="Times New Roman" panose="02020603050405020304" pitchFamily="18" charset="0"/>
            </a:endParaRPr>
          </a:p>
        </p:txBody>
      </p:sp>
      <p:pic>
        <p:nvPicPr>
          <p:cNvPr id="7172" name="Picture 4" descr="Geschäft, Geschäftsfrau, Haken, Häkchen, Anzug, Erfolg">
            <a:extLst>
              <a:ext uri="{FF2B5EF4-FFF2-40B4-BE49-F238E27FC236}">
                <a16:creationId xmlns:a16="http://schemas.microsoft.com/office/drawing/2014/main" id="{0CABD2AA-F75C-4F1E-BDCD-CE677FFD9CE9}"/>
              </a:ext>
            </a:extLst>
          </p:cNvPr>
          <p:cNvPicPr>
            <a:picLocks noGrp="1" noChangeAspect="1" noChangeArrowheads="1"/>
          </p:cNvPicPr>
          <p:nvPr>
            <p:ph type="pic" sz="quarter" idx="1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78" r="16678"/>
          <a:stretch>
            <a:fillRect/>
          </a:stretch>
        </p:blipFill>
        <p:spPr bwMode="auto"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Fußzeilenplatzhalter 2">
            <a:extLst>
              <a:ext uri="{FF2B5EF4-FFF2-40B4-BE49-F238E27FC236}">
                <a16:creationId xmlns:a16="http://schemas.microsoft.com/office/drawing/2014/main" id="{F7B458B1-6E03-A59C-F267-9B6C6D12C90D}"/>
              </a:ext>
            </a:extLst>
          </p:cNvPr>
          <p:cNvSpPr txBox="1">
            <a:spLocks/>
          </p:cNvSpPr>
          <p:nvPr/>
        </p:nvSpPr>
        <p:spPr>
          <a:xfrm>
            <a:off x="848032" y="6356350"/>
            <a:ext cx="10505768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de-DE" sz="10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– „Chancen in MV“· Bildungswerk der Wirtschaft gGmbH · Schwerin ·</a:t>
            </a:r>
          </a:p>
        </p:txBody>
      </p:sp>
    </p:spTree>
    <p:extLst>
      <p:ext uri="{BB962C8B-B14F-4D97-AF65-F5344CB8AC3E}">
        <p14:creationId xmlns:p14="http://schemas.microsoft.com/office/powerpoint/2010/main" val="1982823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fik 14" descr="Gebäude">
            <a:extLst>
              <a:ext uri="{FF2B5EF4-FFF2-40B4-BE49-F238E27FC236}">
                <a16:creationId xmlns:a16="http://schemas.microsoft.com/office/drawing/2014/main" id="{0D1006F2-420F-BD70-27DF-A5776A32D5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726" y="2386013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Grafik 9" descr="Weibliches Profil">
            <a:extLst>
              <a:ext uri="{FF2B5EF4-FFF2-40B4-BE49-F238E27FC236}">
                <a16:creationId xmlns:a16="http://schemas.microsoft.com/office/drawing/2014/main" id="{7CE98230-2895-BEC3-662C-84D7640593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8889" y="2420938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Rectangle 2">
            <a:extLst>
              <a:ext uri="{FF2B5EF4-FFF2-40B4-BE49-F238E27FC236}">
                <a16:creationId xmlns:a16="http://schemas.microsoft.com/office/drawing/2014/main" id="{CC485543-6667-0C2A-CED9-7923CEFC06DC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478373" y="955106"/>
            <a:ext cx="6924582" cy="265111"/>
          </a:xfrm>
        </p:spPr>
        <p:txBody>
          <a:bodyPr>
            <a:noAutofit/>
          </a:bodyPr>
          <a:lstStyle/>
          <a:p>
            <a:r>
              <a:rPr lang="de-DE" altLang="de-DE" dirty="0" err="1">
                <a:solidFill>
                  <a:srgbClr val="92D050"/>
                </a:solidFill>
                <a:ea typeface="ヒラギノ角ゴ Pro W3"/>
                <a:cs typeface="ヒラギノ角ゴ Pro W3"/>
              </a:rPr>
              <a:t>Matching</a:t>
            </a:r>
            <a:r>
              <a:rPr lang="de-DE" altLang="de-DE" dirty="0">
                <a:solidFill>
                  <a:srgbClr val="92D050"/>
                </a:solidFill>
                <a:ea typeface="ヒラギノ角ゴ Pro W3"/>
                <a:cs typeface="ヒラギノ角ゴ Pro W3"/>
              </a:rPr>
              <a:t> - Prozess (Speeddating)</a:t>
            </a:r>
          </a:p>
        </p:txBody>
      </p:sp>
      <p:pic>
        <p:nvPicPr>
          <p:cNvPr id="3" name="Grafik 2" descr="Weibliches Profil">
            <a:extLst>
              <a:ext uri="{FF2B5EF4-FFF2-40B4-BE49-F238E27FC236}">
                <a16:creationId xmlns:a16="http://schemas.microsoft.com/office/drawing/2014/main" id="{98BA49E4-A02A-FF64-D07E-FFA11D6FF9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1639" y="2420938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Grafik 4" descr="Männliches Profil">
            <a:extLst>
              <a:ext uri="{FF2B5EF4-FFF2-40B4-BE49-F238E27FC236}">
                <a16:creationId xmlns:a16="http://schemas.microsoft.com/office/drawing/2014/main" id="{B4602CAC-1D3E-ACA5-1B06-CC69FD5EE9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264" y="2608263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Grafik 7" descr="Gebäude">
            <a:extLst>
              <a:ext uri="{FF2B5EF4-FFF2-40B4-BE49-F238E27FC236}">
                <a16:creationId xmlns:a16="http://schemas.microsoft.com/office/drawing/2014/main" id="{FAE94A88-A9F9-09A8-38A3-A0ACE14865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1964" y="2386013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Grafik 10" descr="Fabrik">
            <a:extLst>
              <a:ext uri="{FF2B5EF4-FFF2-40B4-BE49-F238E27FC236}">
                <a16:creationId xmlns:a16="http://schemas.microsoft.com/office/drawing/2014/main" id="{EC2A9325-7252-25A9-C0B4-2E2B4162A1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4551" y="2670175"/>
            <a:ext cx="914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Inhaltsplatzhalter 1">
            <a:extLst>
              <a:ext uri="{FF2B5EF4-FFF2-40B4-BE49-F238E27FC236}">
                <a16:creationId xmlns:a16="http://schemas.microsoft.com/office/drawing/2014/main" id="{E7D659B6-A0B5-C8A2-24ED-8DEDC2C1DC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93840" y="1662113"/>
            <a:ext cx="2124075" cy="658812"/>
          </a:xfrm>
          <a:prstGeom prst="rect">
            <a:avLst/>
          </a:prstGeom>
          <a:noFill/>
          <a:ln>
            <a:noFill/>
          </a:ln>
        </p:spPr>
        <p:txBody>
          <a:bodyPr lIns="74295" tIns="37148" rIns="74295" bIns="37148"/>
          <a:lstStyle>
            <a:lvl1pPr marL="231775" indent="-231775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marL="0" indent="0" algn="ctr">
              <a:spcAft>
                <a:spcPts val="600"/>
              </a:spcAft>
              <a:buClr>
                <a:srgbClr val="719889"/>
              </a:buClr>
              <a:buNone/>
              <a:defRPr/>
            </a:pPr>
            <a:r>
              <a:rPr lang="de-DE" altLang="de-DE" sz="1900" kern="500" dirty="0">
                <a:solidFill>
                  <a:srgbClr val="606060"/>
                </a:solidFill>
                <a:latin typeface="+mn-lt"/>
                <a:ea typeface="+mn-ea"/>
                <a:cs typeface="Arial" panose="020B0604020202020204" pitchFamily="34" charset="0"/>
              </a:rPr>
              <a:t>geflüchtete Erwerbspersonen</a:t>
            </a:r>
            <a:endParaRPr lang="de-DE" altLang="de-DE" sz="1900" dirty="0">
              <a:solidFill>
                <a:srgbClr val="262626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7" name="Inhaltsplatzhalter 1">
            <a:extLst>
              <a:ext uri="{FF2B5EF4-FFF2-40B4-BE49-F238E27FC236}">
                <a16:creationId xmlns:a16="http://schemas.microsoft.com/office/drawing/2014/main" id="{B436B882-31C9-08C1-C2B0-0B3E19E64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61015" y="1582738"/>
            <a:ext cx="1641475" cy="660400"/>
          </a:xfrm>
          <a:prstGeom prst="rect">
            <a:avLst/>
          </a:prstGeom>
          <a:noFill/>
          <a:ln>
            <a:noFill/>
          </a:ln>
        </p:spPr>
        <p:txBody>
          <a:bodyPr lIns="74295" tIns="37148" rIns="74295" bIns="37148"/>
          <a:lstStyle>
            <a:lvl1pPr marL="231775" indent="-231775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marL="0" indent="0" algn="ctr">
              <a:spcAft>
                <a:spcPts val="600"/>
              </a:spcAft>
              <a:buClr>
                <a:srgbClr val="719889"/>
              </a:buClr>
              <a:buNone/>
              <a:defRPr/>
            </a:pPr>
            <a:r>
              <a:rPr lang="de-DE" altLang="de-DE" sz="1900" kern="500" dirty="0">
                <a:solidFill>
                  <a:srgbClr val="606060"/>
                </a:solidFill>
                <a:latin typeface="+mn-lt"/>
                <a:ea typeface="+mn-ea"/>
                <a:cs typeface="Arial" panose="020B0604020202020204" pitchFamily="34" charset="0"/>
              </a:rPr>
              <a:t>Arbeitgeber / Unternehmen</a:t>
            </a:r>
            <a:endParaRPr lang="de-DE" altLang="de-DE" sz="1900" dirty="0">
              <a:solidFill>
                <a:srgbClr val="262626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2" name="Pfeil: gebogen 11">
            <a:extLst>
              <a:ext uri="{FF2B5EF4-FFF2-40B4-BE49-F238E27FC236}">
                <a16:creationId xmlns:a16="http://schemas.microsoft.com/office/drawing/2014/main" id="{3F112DFE-87B7-D89E-2779-3FC132D14198}"/>
              </a:ext>
            </a:extLst>
          </p:cNvPr>
          <p:cNvSpPr/>
          <p:nvPr/>
        </p:nvSpPr>
        <p:spPr bwMode="auto">
          <a:xfrm rot="10800000" flipH="1">
            <a:off x="3503489" y="3611564"/>
            <a:ext cx="906462" cy="1296987"/>
          </a:xfrm>
          <a:prstGeom prst="bentArrow">
            <a:avLst>
              <a:gd name="adj1" fmla="val 11167"/>
              <a:gd name="adj2" fmla="val 15230"/>
              <a:gd name="adj3" fmla="val 29298"/>
              <a:gd name="adj4" fmla="val 40983"/>
            </a:avLst>
          </a:prstGeom>
          <a:solidFill>
            <a:srgbClr val="9AC1B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de-DE">
              <a:latin typeface="Times New Roman" pitchFamily="-1" charset="0"/>
            </a:endParaRPr>
          </a:p>
        </p:txBody>
      </p:sp>
      <p:sp>
        <p:nvSpPr>
          <p:cNvPr id="19" name="Pfeil: gebogen 18">
            <a:extLst>
              <a:ext uri="{FF2B5EF4-FFF2-40B4-BE49-F238E27FC236}">
                <a16:creationId xmlns:a16="http://schemas.microsoft.com/office/drawing/2014/main" id="{604D4416-3D92-EBC7-A028-7D9863947AA0}"/>
              </a:ext>
            </a:extLst>
          </p:cNvPr>
          <p:cNvSpPr/>
          <p:nvPr/>
        </p:nvSpPr>
        <p:spPr bwMode="auto">
          <a:xfrm rot="10800000">
            <a:off x="6592764" y="3611564"/>
            <a:ext cx="863600" cy="1296987"/>
          </a:xfrm>
          <a:prstGeom prst="bentArrow">
            <a:avLst>
              <a:gd name="adj1" fmla="val 11167"/>
              <a:gd name="adj2" fmla="val 15230"/>
              <a:gd name="adj3" fmla="val 29298"/>
              <a:gd name="adj4" fmla="val 40983"/>
            </a:avLst>
          </a:prstGeom>
          <a:solidFill>
            <a:srgbClr val="9AC1B1"/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de-DE" dirty="0">
              <a:latin typeface="Times New Roman" pitchFamily="-1" charset="0"/>
            </a:endParaRPr>
          </a:p>
        </p:txBody>
      </p:sp>
      <p:sp>
        <p:nvSpPr>
          <p:cNvPr id="21" name="Inhaltsplatzhalter 1">
            <a:extLst>
              <a:ext uri="{FF2B5EF4-FFF2-40B4-BE49-F238E27FC236}">
                <a16:creationId xmlns:a16="http://schemas.microsoft.com/office/drawing/2014/main" id="{4A91F25B-6B32-B498-EF18-0FF2D1D811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97290" y="4425951"/>
            <a:ext cx="1608137" cy="658813"/>
          </a:xfrm>
          <a:prstGeom prst="rect">
            <a:avLst/>
          </a:prstGeom>
          <a:noFill/>
          <a:ln>
            <a:noFill/>
          </a:ln>
        </p:spPr>
        <p:txBody>
          <a:bodyPr lIns="74295" tIns="37148" rIns="74295" bIns="37148"/>
          <a:lstStyle>
            <a:lvl1pPr marL="231775" indent="-231775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marL="0" indent="0" algn="ctr">
              <a:spcAft>
                <a:spcPts val="600"/>
              </a:spcAft>
              <a:buClr>
                <a:srgbClr val="719889"/>
              </a:buClr>
              <a:buNone/>
              <a:defRPr/>
            </a:pPr>
            <a:r>
              <a:rPr lang="de-DE" altLang="de-DE" sz="1600" kern="500" dirty="0">
                <a:solidFill>
                  <a:srgbClr val="606060"/>
                </a:solidFill>
                <a:latin typeface="+mn-lt"/>
                <a:ea typeface="+mn-ea"/>
                <a:cs typeface="Arial" panose="020B0604020202020204" pitchFamily="34" charset="0"/>
              </a:rPr>
              <a:t>begleiteter Matching-Prozess</a:t>
            </a:r>
            <a:endParaRPr lang="de-DE" altLang="de-DE" sz="1600" dirty="0">
              <a:solidFill>
                <a:srgbClr val="262626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AC6A358F-9170-B0EE-4D3B-17ED433812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00440" y="4005263"/>
            <a:ext cx="2001837" cy="1655762"/>
          </a:xfrm>
          <a:prstGeom prst="ellipse">
            <a:avLst/>
          </a:prstGeom>
          <a:noFill/>
          <a:ln w="28575" algn="ctr">
            <a:solidFill>
              <a:srgbClr val="4D685F"/>
            </a:solidFill>
            <a:prstDash val="lg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20" name="Grafik 19" descr="Offene Hand">
            <a:extLst>
              <a:ext uri="{FF2B5EF4-FFF2-40B4-BE49-F238E27FC236}">
                <a16:creationId xmlns:a16="http://schemas.microsoft.com/office/drawing/2014/main" id="{FFC8F2CC-0DE8-1FE8-6D6A-25430C16DB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390" y="5238750"/>
            <a:ext cx="1608137" cy="160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Inhaltsplatzhalter 1">
            <a:extLst>
              <a:ext uri="{FF2B5EF4-FFF2-40B4-BE49-F238E27FC236}">
                <a16:creationId xmlns:a16="http://schemas.microsoft.com/office/drawing/2014/main" id="{30C44FF1-00D9-FFB4-590E-EA6D58647E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41476" y="5740401"/>
            <a:ext cx="2001838" cy="657225"/>
          </a:xfrm>
          <a:prstGeom prst="rect">
            <a:avLst/>
          </a:prstGeom>
          <a:noFill/>
          <a:ln>
            <a:noFill/>
          </a:ln>
        </p:spPr>
        <p:txBody>
          <a:bodyPr lIns="74295" tIns="37148" rIns="74295" bIns="37148"/>
          <a:lstStyle>
            <a:lvl1pPr marL="231775" indent="-231775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marL="0" indent="0" algn="ctr">
              <a:spcBef>
                <a:spcPts val="0"/>
              </a:spcBef>
              <a:buClr>
                <a:srgbClr val="719889"/>
              </a:buClr>
              <a:buNone/>
              <a:defRPr/>
            </a:pPr>
            <a:r>
              <a:rPr lang="de-DE" altLang="de-DE" sz="1900" kern="500" dirty="0">
                <a:solidFill>
                  <a:srgbClr val="606060"/>
                </a:solidFill>
                <a:latin typeface="+mn-lt"/>
                <a:ea typeface="+mn-ea"/>
                <a:cs typeface="Arial" panose="020B0604020202020204" pitchFamily="34" charset="0"/>
              </a:rPr>
              <a:t>Berater </a:t>
            </a:r>
          </a:p>
          <a:p>
            <a:pPr marL="0" indent="0" algn="ctr">
              <a:spcBef>
                <a:spcPts val="0"/>
              </a:spcBef>
              <a:buClr>
                <a:srgbClr val="719889"/>
              </a:buClr>
              <a:buNone/>
              <a:defRPr/>
            </a:pPr>
            <a:r>
              <a:rPr lang="de-DE" altLang="de-DE" sz="1900" kern="500" dirty="0">
                <a:solidFill>
                  <a:srgbClr val="606060"/>
                </a:solidFill>
                <a:latin typeface="+mn-lt"/>
                <a:ea typeface="+mn-ea"/>
                <a:cs typeface="Arial" panose="020B0604020202020204" pitchFamily="34" charset="0"/>
              </a:rPr>
              <a:t>„Chancen in MV“</a:t>
            </a:r>
            <a:endParaRPr lang="de-DE" altLang="de-DE" sz="1900" dirty="0">
              <a:solidFill>
                <a:srgbClr val="262626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2" name="Inhaltsplatzhalter 1">
            <a:extLst>
              <a:ext uri="{FF2B5EF4-FFF2-40B4-BE49-F238E27FC236}">
                <a16:creationId xmlns:a16="http://schemas.microsoft.com/office/drawing/2014/main" id="{CDC60805-138C-27D7-A272-C67EEEBD3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6527" y="5665788"/>
            <a:ext cx="2963863" cy="811212"/>
          </a:xfrm>
          <a:prstGeom prst="rect">
            <a:avLst/>
          </a:prstGeom>
          <a:noFill/>
          <a:ln>
            <a:noFill/>
          </a:ln>
        </p:spPr>
        <p:txBody>
          <a:bodyPr lIns="74295" tIns="37148" rIns="74295" bIns="37148"/>
          <a:lstStyle>
            <a:lvl1pPr marL="231775" indent="-231775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9pPr>
          </a:lstStyle>
          <a:p>
            <a:pPr marL="0" indent="0">
              <a:spcBef>
                <a:spcPts val="0"/>
              </a:spcBef>
              <a:buClr>
                <a:srgbClr val="719889"/>
              </a:buClr>
              <a:buNone/>
              <a:defRPr/>
            </a:pPr>
            <a:r>
              <a:rPr lang="de-DE" altLang="de-DE" sz="1200" kern="500" dirty="0">
                <a:solidFill>
                  <a:srgbClr val="606060"/>
                </a:solidFill>
                <a:latin typeface="+mn-lt"/>
                <a:ea typeface="+mn-ea"/>
                <a:cs typeface="Arial" panose="020B0604020202020204" pitchFamily="34" charset="0"/>
              </a:rPr>
              <a:t>+ Unterstützung Auswahl </a:t>
            </a:r>
          </a:p>
          <a:p>
            <a:pPr marL="0" indent="0">
              <a:spcBef>
                <a:spcPts val="0"/>
              </a:spcBef>
              <a:buClr>
                <a:srgbClr val="719889"/>
              </a:buClr>
              <a:buNone/>
              <a:defRPr/>
            </a:pPr>
            <a:r>
              <a:rPr lang="de-DE" altLang="de-DE" sz="1200" kern="500" dirty="0">
                <a:solidFill>
                  <a:srgbClr val="606060"/>
                </a:solidFill>
                <a:latin typeface="+mn-lt"/>
                <a:ea typeface="+mn-ea"/>
                <a:cs typeface="Arial" panose="020B0604020202020204" pitchFamily="34" charset="0"/>
              </a:rPr>
              <a:t>   Unternehmenspool </a:t>
            </a:r>
          </a:p>
          <a:p>
            <a:pPr marL="0" indent="0">
              <a:spcBef>
                <a:spcPts val="0"/>
              </a:spcBef>
              <a:buClr>
                <a:srgbClr val="719889"/>
              </a:buClr>
              <a:buNone/>
              <a:defRPr/>
            </a:pPr>
            <a:r>
              <a:rPr lang="de-DE" altLang="de-DE" sz="1200" kern="500" dirty="0">
                <a:solidFill>
                  <a:srgbClr val="606060"/>
                </a:solidFill>
                <a:latin typeface="+mn-lt"/>
                <a:ea typeface="+mn-ea"/>
                <a:cs typeface="Arial" panose="020B0604020202020204" pitchFamily="34" charset="0"/>
              </a:rPr>
              <a:t>+ Kontaktaufnahme / Kennenlernen </a:t>
            </a:r>
          </a:p>
          <a:p>
            <a:pPr marL="0" indent="0">
              <a:spcBef>
                <a:spcPts val="0"/>
              </a:spcBef>
              <a:buClr>
                <a:srgbClr val="719889"/>
              </a:buClr>
              <a:buNone/>
              <a:defRPr/>
            </a:pPr>
            <a:r>
              <a:rPr lang="de-DE" altLang="de-DE" sz="1200" kern="500" dirty="0">
                <a:solidFill>
                  <a:srgbClr val="606060"/>
                </a:solidFill>
                <a:latin typeface="+mn-lt"/>
                <a:ea typeface="+mn-ea"/>
                <a:cs typeface="Arial" panose="020B0604020202020204" pitchFamily="34" charset="0"/>
              </a:rPr>
              <a:t>+ Bewerbungsprozess </a:t>
            </a:r>
          </a:p>
          <a:p>
            <a:pPr marL="0" indent="0">
              <a:spcBef>
                <a:spcPts val="0"/>
              </a:spcBef>
              <a:buClr>
                <a:srgbClr val="719889"/>
              </a:buClr>
              <a:buNone/>
              <a:defRPr/>
            </a:pPr>
            <a:r>
              <a:rPr lang="de-DE" altLang="de-DE" sz="1200" kern="500" dirty="0">
                <a:solidFill>
                  <a:srgbClr val="606060"/>
                </a:solidFill>
                <a:latin typeface="+mn-lt"/>
                <a:ea typeface="+mn-ea"/>
                <a:cs typeface="Arial" panose="020B0604020202020204" pitchFamily="34" charset="0"/>
              </a:rPr>
              <a:t>+ Onboarding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1" grpId="0"/>
      <p:bldP spid="14" grpId="0" animBg="1"/>
      <p:bldP spid="25" grpId="0"/>
      <p:bldP spid="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93F976-0D95-7C7A-5B0C-FB51C75F3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Teammitarbeiter: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87BEC81-1227-C03D-EBBF-F86A736918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b="1" dirty="0"/>
              <a:t>Anett Stuht			Projektleitung		</a:t>
            </a:r>
            <a:r>
              <a:rPr lang="de-DE" b="1" dirty="0" err="1"/>
              <a:t>stuht@bdw-mv-de</a:t>
            </a:r>
            <a:r>
              <a:rPr lang="de-DE" dirty="0"/>
              <a:t>			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70375911-4535-BA3C-35CA-3237F4D46D63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r>
              <a:rPr lang="de-DE" dirty="0"/>
              <a:t>Sandra Jackl			Unternehmensberatung	jackl@udw.de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C1654AF2-857A-0C88-C9C6-76FE2C004789}"/>
              </a:ext>
            </a:extLst>
          </p:cNvPr>
          <p:cNvSpPr>
            <a:spLocks noGrp="1"/>
          </p:cNvSpPr>
          <p:nvPr>
            <p:ph idx="12"/>
          </p:nvPr>
        </p:nvSpPr>
        <p:spPr/>
        <p:txBody>
          <a:bodyPr/>
          <a:lstStyle/>
          <a:p>
            <a:r>
              <a:rPr lang="de-DE" dirty="0"/>
              <a:t>Volodymyr Zayats			aufsuchende Beratung		zayats@bdw-mv.de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92FC3C2D-DF56-A957-5370-F0794FC22DD3}"/>
              </a:ext>
            </a:extLst>
          </p:cNvPr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de-DE" dirty="0" err="1"/>
              <a:t>Lesia</a:t>
            </a:r>
            <a:r>
              <a:rPr lang="de-DE" dirty="0"/>
              <a:t> Kurkova 			aufsuchende Beratung		kurkova@vsp-ggmbh.de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740E8B33-DACA-59F9-10E5-412610C20C9D}"/>
              </a:ext>
            </a:extLst>
          </p:cNvPr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de-DE" dirty="0" err="1"/>
              <a:t>Taisa</a:t>
            </a:r>
            <a:r>
              <a:rPr lang="de-DE" dirty="0"/>
              <a:t> </a:t>
            </a:r>
            <a:r>
              <a:rPr lang="de-DE" dirty="0" err="1"/>
              <a:t>Bataeva</a:t>
            </a:r>
            <a:r>
              <a:rPr lang="de-DE" dirty="0"/>
              <a:t>			aufsuchende Beratung		bataeva@vsp-ggmbh.de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235F4B1D-A2BC-6A0B-E1B8-D3B673D4CA35}"/>
              </a:ext>
            </a:extLst>
          </p:cNvPr>
          <p:cNvSpPr txBox="1">
            <a:spLocks/>
          </p:cNvSpPr>
          <p:nvPr/>
        </p:nvSpPr>
        <p:spPr>
          <a:xfrm>
            <a:off x="868603" y="6218342"/>
            <a:ext cx="10505768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de-DE" sz="10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– „Chancen in MV“ Arbeitgeberworkshop· Bildungswerk der Wirtschaft gGmbH ·</a:t>
            </a:r>
          </a:p>
        </p:txBody>
      </p:sp>
    </p:spTree>
    <p:extLst>
      <p:ext uri="{BB962C8B-B14F-4D97-AF65-F5344CB8AC3E}">
        <p14:creationId xmlns:p14="http://schemas.microsoft.com/office/powerpoint/2010/main" val="2173552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BCAED9-D957-7E74-30F3-B8E2042FCC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647B97-CFCC-3D75-B212-CFC5BC6B1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64816" y="972000"/>
            <a:ext cx="9900384" cy="84443"/>
          </a:xfrm>
        </p:spPr>
        <p:txBody>
          <a:bodyPr>
            <a:normAutofit fontScale="90000"/>
          </a:bodyPr>
          <a:lstStyle/>
          <a:p>
            <a:br>
              <a:rPr lang="de-DE" dirty="0"/>
            </a:br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0613512-C5F3-A5A0-F11B-ECEC4D1C3957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685800" y="1056443"/>
            <a:ext cx="10505768" cy="1482571"/>
          </a:xfrm>
        </p:spPr>
        <p:txBody>
          <a:bodyPr>
            <a:normAutofit/>
          </a:bodyPr>
          <a:lstStyle/>
          <a:p>
            <a:pPr algn="ctr"/>
            <a:r>
              <a:rPr lang="de-DE" sz="32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Ableitung von Handlungsempfehlungen in Arbeitgeber Workshops</a:t>
            </a:r>
            <a:endParaRPr lang="de-DE" sz="3200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7D9C0B09-0E62-69BB-CBBA-01713F49E53B}"/>
              </a:ext>
            </a:extLst>
          </p:cNvPr>
          <p:cNvSpPr txBox="1">
            <a:spLocks/>
          </p:cNvSpPr>
          <p:nvPr/>
        </p:nvSpPr>
        <p:spPr>
          <a:xfrm>
            <a:off x="1000432" y="6276625"/>
            <a:ext cx="10505768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de-DE" sz="10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– „Chancen in MV“ Arbeitgeberworkshop· Bildungswerk der Wirtschaft gGmbH · </a:t>
            </a:r>
          </a:p>
        </p:txBody>
      </p:sp>
      <p:pic>
        <p:nvPicPr>
          <p:cNvPr id="1026" name="Picture 2" descr="Handlungsempfehlungen schreiben in 3 Schritten (Bachelorarbeit &amp; Co) 💼 ...">
            <a:extLst>
              <a:ext uri="{FF2B5EF4-FFF2-40B4-BE49-F238E27FC236}">
                <a16:creationId xmlns:a16="http://schemas.microsoft.com/office/drawing/2014/main" id="{FC05DDEF-6151-4E28-DC4B-62E82954B1E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1292" y="2837854"/>
            <a:ext cx="5418926" cy="3048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76721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2200" dirty="0"/>
              <a:t>Ergänzende Sprachkurse für geflüchteten Erwerbspersonen (in KMU) </a:t>
            </a:r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4"/>
          </p:nvPr>
        </p:nvSpPr>
        <p:spPr>
          <a:xfrm>
            <a:off x="851495" y="2313386"/>
            <a:ext cx="5040000" cy="3750984"/>
          </a:xfrm>
        </p:spPr>
        <p:txBody>
          <a:bodyPr>
            <a:normAutofit lnSpcReduction="10000"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de-DE" sz="1000" b="1" dirty="0">
              <a:solidFill>
                <a:srgbClr val="171717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800" b="1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Verringerung oder Beseitigung von sprachlichen Vermittlungshemmnissen bei Geflüchteten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de-DE" sz="1800" b="1" dirty="0">
              <a:solidFill>
                <a:srgbClr val="171717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800" b="1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sprachliche Vorbereitung der Zielgruppe auf eine Tätigkeit in Unternehmen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de-DE" sz="1800" b="1" dirty="0">
              <a:solidFill>
                <a:srgbClr val="171717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800" b="1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Entwicklung von Potentialen und sprachlichen Kompetenzen</a:t>
            </a:r>
          </a:p>
          <a:p>
            <a:pPr marL="0" lvl="0" indent="0">
              <a:lnSpc>
                <a:spcPct val="107000"/>
              </a:lnSpc>
              <a:buNone/>
            </a:pPr>
            <a:endParaRPr lang="de-DE" sz="1800" b="1" dirty="0">
              <a:solidFill>
                <a:srgbClr val="171717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800" b="1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Berufsbezogene Sprachentwicklung im Unternehmen (Abstimmung mit GF)</a:t>
            </a:r>
            <a:endParaRPr lang="de-DE" sz="1800" b="1" dirty="0">
              <a:solidFill>
                <a:srgbClr val="171717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1">
              <a:spcAft>
                <a:spcPts val="600"/>
              </a:spcAft>
            </a:pPr>
            <a:endParaRPr lang="de-DE" sz="1200" dirty="0"/>
          </a:p>
          <a:p>
            <a:pPr lvl="1">
              <a:spcAft>
                <a:spcPts val="600"/>
              </a:spcAft>
            </a:pPr>
            <a:endParaRPr lang="de-DE" sz="1200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5"/>
          </p:nvPr>
        </p:nvSpPr>
        <p:spPr>
          <a:xfrm>
            <a:off x="6325200" y="2313384"/>
            <a:ext cx="5040000" cy="3750984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de-DE" sz="1000" b="1" dirty="0">
              <a:solidFill>
                <a:srgbClr val="171717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800" b="1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01.01.2024 - 30.09.2024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de-DE" sz="1800" b="1" dirty="0">
              <a:solidFill>
                <a:srgbClr val="171717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800" b="1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kleine Kursgruppen (mind. 2 Personen)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de-DE" sz="1800" b="1" dirty="0">
              <a:solidFill>
                <a:srgbClr val="171717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800" b="1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max. 250 - 300 UE 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de-DE" sz="1800" b="1" dirty="0">
              <a:solidFill>
                <a:srgbClr val="171717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800" b="1" dirty="0">
                <a:solidFill>
                  <a:srgbClr val="171717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Auswahl möglicher Lernbausteine bzw. Module erfolgt nach dem individuellen Sprachniveau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de-DE" sz="1800" b="1" dirty="0">
              <a:solidFill>
                <a:srgbClr val="171717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de-DE" sz="1800" b="1" dirty="0">
                <a:solidFill>
                  <a:srgbClr val="171717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Muttersprachliche Dozenten</a:t>
            </a:r>
            <a:endParaRPr lang="de-DE" sz="1800" b="1" dirty="0">
              <a:solidFill>
                <a:srgbClr val="171717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de-DE" sz="1800" dirty="0">
              <a:solidFill>
                <a:srgbClr val="171717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de-DE" sz="1800" dirty="0">
              <a:solidFill>
                <a:srgbClr val="171717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endParaRPr lang="de-DE" sz="1800" dirty="0">
              <a:solidFill>
                <a:srgbClr val="171717"/>
              </a:solidFill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de-DE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62F23C34-7A0A-491E-9B7E-6BB5DC61526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000" b="1" dirty="0"/>
              <a:t>Zielstellung:</a:t>
            </a:r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7AE0B25F-9D3F-4C76-9177-34DDB9A490E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de-DE" sz="2000" b="1" dirty="0"/>
              <a:t>Durchführung:</a:t>
            </a:r>
          </a:p>
        </p:txBody>
      </p:sp>
      <p:sp>
        <p:nvSpPr>
          <p:cNvPr id="12" name="Fußzeilenplatzhalter 2">
            <a:extLst>
              <a:ext uri="{FF2B5EF4-FFF2-40B4-BE49-F238E27FC236}">
                <a16:creationId xmlns:a16="http://schemas.microsoft.com/office/drawing/2014/main" id="{45B45E85-FD31-8D73-01FD-AAA37DFF084E}"/>
              </a:ext>
            </a:extLst>
          </p:cNvPr>
          <p:cNvSpPr txBox="1">
            <a:spLocks/>
          </p:cNvSpPr>
          <p:nvPr/>
        </p:nvSpPr>
        <p:spPr>
          <a:xfrm>
            <a:off x="848032" y="6301716"/>
            <a:ext cx="10505768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de-DE" sz="10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– „Chancen in MV“· Bildungswerk der Wirtschaft gGmbH · Schwerin · 30.01.2024</a:t>
            </a:r>
          </a:p>
        </p:txBody>
      </p:sp>
      <p:pic>
        <p:nvPicPr>
          <p:cNvPr id="3" name="Grafik 2" descr="Ein Bild, das Zeichnung, Entwurf, Kinderkunst, Lineart enthält.&#10;&#10;Automatisch generierte Beschreibung">
            <a:extLst>
              <a:ext uri="{FF2B5EF4-FFF2-40B4-BE49-F238E27FC236}">
                <a16:creationId xmlns:a16="http://schemas.microsoft.com/office/drawing/2014/main" id="{0D6A7DBC-82FC-A427-C3F7-32D0253C46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6765" y="5342477"/>
            <a:ext cx="1786201" cy="840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123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93F976-0D95-7C7A-5B0C-FB51C75F3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Link:						  Flyer:</a:t>
            </a:r>
            <a:br>
              <a:rPr lang="de-DE" dirty="0"/>
            </a:br>
            <a:endParaRPr lang="de-DE" dirty="0"/>
          </a:p>
        </p:txBody>
      </p:sp>
      <p:sp>
        <p:nvSpPr>
          <p:cNvPr id="10" name="Fußzeilenplatzhalter 2">
            <a:extLst>
              <a:ext uri="{FF2B5EF4-FFF2-40B4-BE49-F238E27FC236}">
                <a16:creationId xmlns:a16="http://schemas.microsoft.com/office/drawing/2014/main" id="{AF4740E5-0774-3E3B-7032-5317D0CDFAE2}"/>
              </a:ext>
            </a:extLst>
          </p:cNvPr>
          <p:cNvSpPr txBox="1">
            <a:spLocks/>
          </p:cNvSpPr>
          <p:nvPr/>
        </p:nvSpPr>
        <p:spPr>
          <a:xfrm>
            <a:off x="1027065" y="6276625"/>
            <a:ext cx="10505768" cy="365125"/>
          </a:xfrm>
          <a:prstGeom prst="rect">
            <a:avLst/>
          </a:prstGeom>
        </p:spPr>
        <p:txBody>
          <a:bodyPr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de-DE" sz="1000" dirty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Projekt – „Chancen in MV“· Bildungswerk der Wirtschaft gGmbH · Schwerin · </a:t>
            </a:r>
          </a:p>
        </p:txBody>
      </p:sp>
      <p:pic>
        <p:nvPicPr>
          <p:cNvPr id="20" name="Inhaltsplatzhalter 19" descr="Ein Bild, das Text, Screenshot, Schrift, Logo enthält.&#10;&#10;Automatisch generierte Beschreibung">
            <a:extLst>
              <a:ext uri="{FF2B5EF4-FFF2-40B4-BE49-F238E27FC236}">
                <a16:creationId xmlns:a16="http://schemas.microsoft.com/office/drawing/2014/main" id="{558F286B-A689-639E-DD9C-5C67F4108F81}"/>
              </a:ext>
            </a:extLst>
          </p:cNvPr>
          <p:cNvPicPr>
            <a:picLocks noGrp="1" noChangeAspect="1"/>
          </p:cNvPicPr>
          <p:nvPr>
            <p:ph idx="14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842" y="1575881"/>
            <a:ext cx="3122085" cy="4415962"/>
          </a:xfrm>
        </p:spPr>
      </p:pic>
      <p:sp>
        <p:nvSpPr>
          <p:cNvPr id="22" name="Textfeld 21">
            <a:extLst>
              <a:ext uri="{FF2B5EF4-FFF2-40B4-BE49-F238E27FC236}">
                <a16:creationId xmlns:a16="http://schemas.microsoft.com/office/drawing/2014/main" id="{1BE1385E-AB43-DBB3-E70B-D2E9657398A5}"/>
              </a:ext>
            </a:extLst>
          </p:cNvPr>
          <p:cNvSpPr txBox="1"/>
          <p:nvPr/>
        </p:nvSpPr>
        <p:spPr>
          <a:xfrm>
            <a:off x="1257506" y="3082329"/>
            <a:ext cx="435556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>
                <a:hlinkClick r:id="rId3"/>
              </a:rPr>
              <a:t>Ergänzende Sprachkurse - Weiterbildung für Fachkräfte &amp; Führungskräfte | Seminare | bdwmv.de</a:t>
            </a:r>
            <a:endParaRPr lang="de-DE" dirty="0"/>
          </a:p>
        </p:txBody>
      </p:sp>
      <p:pic>
        <p:nvPicPr>
          <p:cNvPr id="4098" name="Grafik 3">
            <a:extLst>
              <a:ext uri="{FF2B5EF4-FFF2-40B4-BE49-F238E27FC236}">
                <a16:creationId xmlns:a16="http://schemas.microsoft.com/office/drawing/2014/main" id="{A39291EC-8C35-DE42-486F-BA72C3E987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552" y="1647347"/>
            <a:ext cx="3970337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AutoShape 2" descr="Smiley PNG">
            <a:extLst>
              <a:ext uri="{FF2B5EF4-FFF2-40B4-BE49-F238E27FC236}">
                <a16:creationId xmlns:a16="http://schemas.microsoft.com/office/drawing/2014/main" id="{3DE58249-F7C5-D899-E928-B99F9348D11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7336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ildungswerk der Wirtschaft">
      <a:dk1>
        <a:sysClr val="windowText" lastClr="000000"/>
      </a:dk1>
      <a:lt1>
        <a:sysClr val="window" lastClr="FFFFFF"/>
      </a:lt1>
      <a:dk2>
        <a:srgbClr val="006561"/>
      </a:dk2>
      <a:lt2>
        <a:srgbClr val="707F87"/>
      </a:lt2>
      <a:accent1>
        <a:srgbClr val="A2C037"/>
      </a:accent1>
      <a:accent2>
        <a:srgbClr val="F2F2F2"/>
      </a:accent2>
      <a:accent3>
        <a:srgbClr val="707F86"/>
      </a:accent3>
      <a:accent4>
        <a:srgbClr val="728087"/>
      </a:accent4>
      <a:accent5>
        <a:srgbClr val="5C7E15"/>
      </a:accent5>
      <a:accent6>
        <a:srgbClr val="005341"/>
      </a:accent6>
      <a:hlink>
        <a:srgbClr val="0070C0"/>
      </a:hlink>
      <a:folHlink>
        <a:srgbClr val="3D540E"/>
      </a:folHlink>
    </a:clrScheme>
    <a:fontScheme name="Bildungswerk">
      <a:majorFont>
        <a:latin typeface="KievitOT-Boo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Verbund Bildungswerk der Wirtschaft Mecklenburg-Vorpommern" id="{C2DF7A31-F43C-4434-BA02-F45FB6816721}" vid="{35C0CD02-2228-4757-8D24-635392B7778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9353031-a591-41fb-b253-f7974b3b845c">
      <Terms xmlns="http://schemas.microsoft.com/office/infopath/2007/PartnerControls"/>
    </lcf76f155ced4ddcb4097134ff3c332f>
    <TaxCatchAll xmlns="b491a466-1151-4ba6-b178-5852f43df474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D66EF1AE446EC49A79805759ADDF621" ma:contentTypeVersion="15" ma:contentTypeDescription="Ein neues Dokument erstellen." ma:contentTypeScope="" ma:versionID="125867a9688b2015c06b272dfcb620c3">
  <xsd:schema xmlns:xsd="http://www.w3.org/2001/XMLSchema" xmlns:xs="http://www.w3.org/2001/XMLSchema" xmlns:p="http://schemas.microsoft.com/office/2006/metadata/properties" xmlns:ns2="19353031-a591-41fb-b253-f7974b3b845c" xmlns:ns3="b491a466-1151-4ba6-b178-5852f43df474" targetNamespace="http://schemas.microsoft.com/office/2006/metadata/properties" ma:root="true" ma:fieldsID="3009df717ef7f8be49ea71006a7d8634" ns2:_="" ns3:_="">
    <xsd:import namespace="19353031-a591-41fb-b253-f7974b3b845c"/>
    <xsd:import namespace="b491a466-1151-4ba6-b178-5852f43df47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9353031-a591-41fb-b253-f7974b3b84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Bildmarkierungen" ma:readOnly="false" ma:fieldId="{5cf76f15-5ced-4ddc-b409-7134ff3c332f}" ma:taxonomyMulti="true" ma:sspId="8db02080-b47a-4b6c-b3e4-e7fce6a49ed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91a466-1151-4ba6-b178-5852f43df47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12d90ed4-2098-41ba-bc0d-72b70393f5d1}" ma:internalName="TaxCatchAll" ma:showField="CatchAllData" ma:web="b491a466-1151-4ba6-b178-5852f43df47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97DED21-1165-4034-A0F1-F5C8F5BD1A4A}">
  <ds:schemaRefs>
    <ds:schemaRef ds:uri="http://schemas.microsoft.com/office/2006/metadata/properties"/>
    <ds:schemaRef ds:uri="http://schemas.microsoft.com/office/infopath/2007/PartnerControls"/>
    <ds:schemaRef ds:uri="19353031-a591-41fb-b253-f7974b3b845c"/>
    <ds:schemaRef ds:uri="b491a466-1151-4ba6-b178-5852f43df474"/>
  </ds:schemaRefs>
</ds:datastoreItem>
</file>

<file path=customXml/itemProps2.xml><?xml version="1.0" encoding="utf-8"?>
<ds:datastoreItem xmlns:ds="http://schemas.openxmlformats.org/officeDocument/2006/customXml" ds:itemID="{B545A8AB-7CC5-4D4B-8F1E-EB55DD9FD9A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0F013F5-24D5-4B0C-B4AA-9E172DD2696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9353031-a591-41fb-b253-f7974b3b845c"/>
    <ds:schemaRef ds:uri="b491a466-1151-4ba6-b178-5852f43df47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566</Words>
  <Application>Microsoft Office PowerPoint</Application>
  <PresentationFormat>Breitbild</PresentationFormat>
  <Paragraphs>96</Paragraphs>
  <Slides>11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9" baseType="lpstr">
      <vt:lpstr>Arial</vt:lpstr>
      <vt:lpstr>Calibri</vt:lpstr>
      <vt:lpstr>Georgia</vt:lpstr>
      <vt:lpstr>Symbol</vt:lpstr>
      <vt:lpstr>Times New Roman</vt:lpstr>
      <vt:lpstr>Wingdings</vt:lpstr>
      <vt:lpstr>ヒラギノ角ゴ Pro W3</vt:lpstr>
      <vt:lpstr>Office Theme</vt:lpstr>
      <vt:lpstr>Projektverbund - „Chancen in MV“ Förderzeitraum: 01.01.2024 - 30.09.2024  </vt:lpstr>
      <vt:lpstr>PowerPoint-Präsentation</vt:lpstr>
      <vt:lpstr>PowerPoint-Präsentation</vt:lpstr>
      <vt:lpstr>PowerPoint-Präsentation</vt:lpstr>
      <vt:lpstr>Matching - Prozess (Speeddating)</vt:lpstr>
      <vt:lpstr>Teammitarbeiter:</vt:lpstr>
      <vt:lpstr> </vt:lpstr>
      <vt:lpstr>Ergänzende Sprachkurse für geflüchteten Erwerbspersonen (in KMU) </vt:lpstr>
      <vt:lpstr>Link:        Flyer: </vt:lpstr>
      <vt:lpstr>PowerPoint-Präsentation</vt:lpstr>
      <vt:lpstr>Getreu dem Motto:  „Ohne Abschied kein Wiedersehen“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Bach</dc:creator>
  <cp:lastModifiedBy>Anett Stuht</cp:lastModifiedBy>
  <cp:revision>121</cp:revision>
  <dcterms:created xsi:type="dcterms:W3CDTF">2018-08-17T13:17:24Z</dcterms:created>
  <dcterms:modified xsi:type="dcterms:W3CDTF">2024-04-25T08:09:45Z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0x0101004D66EF1AE446EC49A79805759ADDF621</vt:lpwstr>
  </property>
</Properties>
</file>