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9_4706BE71.xml" ContentType="application/vnd.ms-powerpoint.comments+xml"/>
  <Override PartName="/ppt/comments/modernComment_112_6C9F3FB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270" r:id="rId3"/>
    <p:sldId id="272" r:id="rId4"/>
    <p:sldId id="266" r:id="rId5"/>
    <p:sldId id="280" r:id="rId6"/>
    <p:sldId id="282" r:id="rId7"/>
    <p:sldId id="268" r:id="rId8"/>
    <p:sldId id="261" r:id="rId9"/>
    <p:sldId id="276" r:id="rId10"/>
    <p:sldId id="265" r:id="rId11"/>
    <p:sldId id="275" r:id="rId12"/>
    <p:sldId id="281" r:id="rId13"/>
    <p:sldId id="274" r:id="rId14"/>
    <p:sldId id="27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813125-76D9-AAE4-0748-73CCFE3FFC4B}" name="Ulrike Drews" initials="UD" userId="S::drews@udw.de::da531a80-0a28-4d6d-a619-f31a224656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4F"/>
    <a:srgbClr val="005696"/>
    <a:srgbClr val="464F62"/>
    <a:srgbClr val="EC5416"/>
    <a:srgbClr val="F26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6" autoAdjust="0"/>
    <p:restoredTop sz="94710" autoAdjust="0"/>
  </p:normalViewPr>
  <p:slideViewPr>
    <p:cSldViewPr>
      <p:cViewPr varScale="1">
        <p:scale>
          <a:sx n="98" d="100"/>
          <a:sy n="98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1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comments/modernComment_112_6C9F3F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EB8D8C-8D19-4B5E-AE26-5D9E69A5F326}" authorId="{E6813125-76D9-AAE4-0748-73CCFE3FFC4B}" created="2023-05-09T13:18:53.6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4764411" sldId="264"/>
      <ac:spMk id="3" creationId="{00000000-0000-0000-0000-000000000000}"/>
      <ac:txMk cp="190">
        <ac:context len="1150" hash="811171057"/>
      </ac:txMk>
    </ac:txMkLst>
    <p188:pos x="7487741" y="928211"/>
    <p188:txBody>
      <a:bodyPr/>
      <a:lstStyle/>
      <a:p>
        <a:r>
          <a:rPr lang="de-DE"/>
          <a:t>Netzwerkarbeit und Unternehmenskontakte um ...</a:t>
        </a:r>
      </a:p>
    </p188:txBody>
  </p188:cm>
</p188:cmLst>
</file>

<file path=ppt/comments/modernComment_119_4706BE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EB8D8C-8D19-4B5E-AE26-5D9E69A5F326}" authorId="{E6813125-76D9-AAE4-0748-73CCFE3FFC4B}" created="2023-05-09T13:18:53.6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4764411" sldId="264"/>
      <ac:spMk id="3" creationId="{00000000-0000-0000-0000-000000000000}"/>
      <ac:txMk cp="190">
        <ac:context len="1150" hash="811171057"/>
      </ac:txMk>
    </ac:txMkLst>
    <p188:pos x="7487741" y="928211"/>
    <p188:txBody>
      <a:bodyPr/>
      <a:lstStyle/>
      <a:p>
        <a:r>
          <a:rPr lang="de-DE"/>
          <a:t>Netzwerkarbeit und Unternehmenskontakte um ...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mv4you.de/ukrain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mv4you.de/ukrain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417EA-4D31-432B-834E-BC56BF6EB7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9810919-2BBF-4C75-BCF5-2C3C11F0B869}">
      <dgm:prSet phldrT="[Text]"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Übersetzung der Stellenangebote ins Ukrainische durch das Team mv4you </a:t>
          </a:r>
          <a:endParaRPr lang="de-DE" sz="1400" dirty="0">
            <a:solidFill>
              <a:schemeClr val="tx1"/>
            </a:solidFill>
          </a:endParaRPr>
        </a:p>
      </dgm:t>
    </dgm:pt>
    <dgm:pt modelId="{75A59BD4-7A35-402D-B0DE-D023FAAA5A4B}" type="parTrans" cxnId="{FC750058-26F3-4FA3-821D-0664227C54BC}">
      <dgm:prSet/>
      <dgm:spPr/>
      <dgm:t>
        <a:bodyPr/>
        <a:lstStyle/>
        <a:p>
          <a:endParaRPr lang="de-DE"/>
        </a:p>
      </dgm:t>
    </dgm:pt>
    <dgm:pt modelId="{9AC3EF0F-F65C-46DA-976B-11B5CB4A14EB}" type="sibTrans" cxnId="{FC750058-26F3-4FA3-821D-0664227C54BC}">
      <dgm:prSet/>
      <dgm:spPr/>
      <dgm:t>
        <a:bodyPr/>
        <a:lstStyle/>
        <a:p>
          <a:endParaRPr lang="de-DE"/>
        </a:p>
      </dgm:t>
    </dgm:pt>
    <dgm:pt modelId="{C3F78BDA-6FEE-4586-8A7A-799BC8D825E5}">
      <dgm:prSet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kostenfreie Veröffentlichung </a:t>
          </a:r>
        </a:p>
      </dgm:t>
    </dgm:pt>
    <dgm:pt modelId="{FB955004-701F-4E4C-94E7-99D83DE344CF}" type="parTrans" cxnId="{CB98E638-3695-4069-9D88-977DA1A5D3F8}">
      <dgm:prSet/>
      <dgm:spPr/>
      <dgm:t>
        <a:bodyPr/>
        <a:lstStyle/>
        <a:p>
          <a:endParaRPr lang="de-DE"/>
        </a:p>
      </dgm:t>
    </dgm:pt>
    <dgm:pt modelId="{1A6850BC-464F-4108-903F-66EFA0FBF02D}" type="sibTrans" cxnId="{CB98E638-3695-4069-9D88-977DA1A5D3F8}">
      <dgm:prSet/>
      <dgm:spPr/>
      <dgm:t>
        <a:bodyPr/>
        <a:lstStyle/>
        <a:p>
          <a:endParaRPr lang="de-DE"/>
        </a:p>
      </dgm:t>
    </dgm:pt>
    <dgm:pt modelId="{248169D2-9282-472A-ADC2-717562C89C15}">
      <dgm:prSet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Veröffentlichung auf </a:t>
          </a:r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https://mv4you.de/ukraine</a:t>
          </a:r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und Instagram </a:t>
          </a:r>
          <a:r>
            <a:rPr lang="de-DE" sz="1400" dirty="0">
              <a:solidFill>
                <a:srgbClr val="0056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mv4you_Ukraine</a:t>
          </a:r>
          <a:endParaRPr lang="de-DE" altLang="de-DE" sz="1400" dirty="0">
            <a:solidFill>
              <a:srgbClr val="005696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64E7CB08-1403-4667-A61F-931B50582D7B}" type="parTrans" cxnId="{EAD50B86-7BE6-4EF8-BB28-B2FA066A2DD7}">
      <dgm:prSet/>
      <dgm:spPr/>
      <dgm:t>
        <a:bodyPr/>
        <a:lstStyle/>
        <a:p>
          <a:endParaRPr lang="de-DE"/>
        </a:p>
      </dgm:t>
    </dgm:pt>
    <dgm:pt modelId="{67423842-536C-45F8-878A-2B334EBEC51A}" type="sibTrans" cxnId="{EAD50B86-7BE6-4EF8-BB28-B2FA066A2DD7}">
      <dgm:prSet/>
      <dgm:spPr/>
      <dgm:t>
        <a:bodyPr/>
        <a:lstStyle/>
        <a:p>
          <a:endParaRPr lang="de-DE"/>
        </a:p>
      </dgm:t>
    </dgm:pt>
    <dgm:pt modelId="{38E67BD4-F570-45DE-949E-FD11D9BCEE34}">
      <dgm:prSet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keine Registrierung erforderlich</a:t>
          </a:r>
        </a:p>
      </dgm:t>
    </dgm:pt>
    <dgm:pt modelId="{EE4C53DF-DE83-496B-A52D-426B6E3B5CE8}" type="parTrans" cxnId="{46BE9DAD-D2E9-4E58-BF90-62296A5AE5AF}">
      <dgm:prSet/>
      <dgm:spPr/>
      <dgm:t>
        <a:bodyPr/>
        <a:lstStyle/>
        <a:p>
          <a:endParaRPr lang="de-DE"/>
        </a:p>
      </dgm:t>
    </dgm:pt>
    <dgm:pt modelId="{B4C3E07B-142F-4815-B0E3-A59E2BFEA78A}" type="sibTrans" cxnId="{46BE9DAD-D2E9-4E58-BF90-62296A5AE5AF}">
      <dgm:prSet/>
      <dgm:spPr/>
      <dgm:t>
        <a:bodyPr/>
        <a:lstStyle/>
        <a:p>
          <a:endParaRPr lang="de-DE"/>
        </a:p>
      </dgm:t>
    </dgm:pt>
    <dgm:pt modelId="{8EB095A9-ACF8-467E-B9EA-C4F01095AEFE}">
      <dgm:prSet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Information über die veröffentliche Stellenangebote an die Berater des Projektes „Mein Leben in MV“, die Unternehmen bei der Suche nach den geeigneten Bewerbern unterstützen</a:t>
          </a:r>
        </a:p>
      </dgm:t>
    </dgm:pt>
    <dgm:pt modelId="{3EC1584D-0143-493B-887B-6CAF791E6919}" type="parTrans" cxnId="{04AC5204-3CB0-4918-9C43-97FD65900A63}">
      <dgm:prSet/>
      <dgm:spPr/>
      <dgm:t>
        <a:bodyPr/>
        <a:lstStyle/>
        <a:p>
          <a:endParaRPr lang="de-DE"/>
        </a:p>
      </dgm:t>
    </dgm:pt>
    <dgm:pt modelId="{A3EA1A30-2AA3-4790-8E25-1F4DBA64220F}" type="sibTrans" cxnId="{04AC5204-3CB0-4918-9C43-97FD65900A63}">
      <dgm:prSet/>
      <dgm:spPr/>
      <dgm:t>
        <a:bodyPr/>
        <a:lstStyle/>
        <a:p>
          <a:endParaRPr lang="de-DE"/>
        </a:p>
      </dgm:t>
    </dgm:pt>
    <dgm:pt modelId="{E8565053-2359-4B24-83F1-8A9F4A7BCDA7}" type="pres">
      <dgm:prSet presAssocID="{4B4417EA-4D31-432B-834E-BC56BF6EB7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0BF3FC8-85F0-4E74-A308-2AE475B0DCF9}" type="pres">
      <dgm:prSet presAssocID="{79810919-2BBF-4C75-BCF5-2C3C11F0B869}" presName="parentLin" presStyleCnt="0"/>
      <dgm:spPr/>
    </dgm:pt>
    <dgm:pt modelId="{A9096730-A47B-44FA-99CA-02BA8D99E660}" type="pres">
      <dgm:prSet presAssocID="{79810919-2BBF-4C75-BCF5-2C3C11F0B869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FD69298B-99C3-4F8F-A591-CE041CE5392A}" type="pres">
      <dgm:prSet presAssocID="{79810919-2BBF-4C75-BCF5-2C3C11F0B86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15FEDC-03AB-4A3C-BDD2-2AE9A563A135}" type="pres">
      <dgm:prSet presAssocID="{79810919-2BBF-4C75-BCF5-2C3C11F0B869}" presName="negativeSpace" presStyleCnt="0"/>
      <dgm:spPr/>
    </dgm:pt>
    <dgm:pt modelId="{86A66CF0-4963-4A76-B99D-4199323F3D91}" type="pres">
      <dgm:prSet presAssocID="{79810919-2BBF-4C75-BCF5-2C3C11F0B869}" presName="childText" presStyleLbl="conFgAcc1" presStyleIdx="0" presStyleCnt="5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98B73919-D5BD-46D7-8C33-86232F61E9A3}" type="pres">
      <dgm:prSet presAssocID="{9AC3EF0F-F65C-46DA-976B-11B5CB4A14EB}" presName="spaceBetweenRectangles" presStyleCnt="0"/>
      <dgm:spPr/>
    </dgm:pt>
    <dgm:pt modelId="{74FA7669-E307-4BB8-97E7-D4F4938B7666}" type="pres">
      <dgm:prSet presAssocID="{C3F78BDA-6FEE-4586-8A7A-799BC8D825E5}" presName="parentLin" presStyleCnt="0"/>
      <dgm:spPr/>
    </dgm:pt>
    <dgm:pt modelId="{3707D829-2623-48CB-A8E7-018D6CE9035E}" type="pres">
      <dgm:prSet presAssocID="{C3F78BDA-6FEE-4586-8A7A-799BC8D825E5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FD73313B-7317-49FE-AF3B-111F95058CE7}" type="pres">
      <dgm:prSet presAssocID="{C3F78BDA-6FEE-4586-8A7A-799BC8D825E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53B228-3961-4F62-A127-594D30BB593F}" type="pres">
      <dgm:prSet presAssocID="{C3F78BDA-6FEE-4586-8A7A-799BC8D825E5}" presName="negativeSpace" presStyleCnt="0"/>
      <dgm:spPr/>
    </dgm:pt>
    <dgm:pt modelId="{CEB23BD5-FA34-4FD8-8F93-7E13F58AB9E4}" type="pres">
      <dgm:prSet presAssocID="{C3F78BDA-6FEE-4586-8A7A-799BC8D825E5}" presName="childText" presStyleLbl="conFgAcc1" presStyleIdx="1" presStyleCnt="5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F18955ED-CE47-44F3-8E14-9D7F29EE5583}" type="pres">
      <dgm:prSet presAssocID="{1A6850BC-464F-4108-903F-66EFA0FBF02D}" presName="spaceBetweenRectangles" presStyleCnt="0"/>
      <dgm:spPr/>
    </dgm:pt>
    <dgm:pt modelId="{0DBE7EDF-9658-4B0E-A7D5-F1C8F346CDF8}" type="pres">
      <dgm:prSet presAssocID="{248169D2-9282-472A-ADC2-717562C89C15}" presName="parentLin" presStyleCnt="0"/>
      <dgm:spPr/>
    </dgm:pt>
    <dgm:pt modelId="{AC7D23E4-7CD2-4FF9-BDAD-EB34EBF5CEA3}" type="pres">
      <dgm:prSet presAssocID="{248169D2-9282-472A-ADC2-717562C89C15}" presName="parentLeftMargin" presStyleLbl="node1" presStyleIdx="1" presStyleCnt="5"/>
      <dgm:spPr/>
      <dgm:t>
        <a:bodyPr/>
        <a:lstStyle/>
        <a:p>
          <a:endParaRPr lang="de-DE"/>
        </a:p>
      </dgm:t>
    </dgm:pt>
    <dgm:pt modelId="{D038804C-6054-4811-A807-F3539D83A7A8}" type="pres">
      <dgm:prSet presAssocID="{248169D2-9282-472A-ADC2-717562C89C1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3847BC-AA48-4C12-A985-0539D1630C8A}" type="pres">
      <dgm:prSet presAssocID="{248169D2-9282-472A-ADC2-717562C89C15}" presName="negativeSpace" presStyleCnt="0"/>
      <dgm:spPr/>
    </dgm:pt>
    <dgm:pt modelId="{9A3E2881-9116-473D-9146-8597B4A03623}" type="pres">
      <dgm:prSet presAssocID="{248169D2-9282-472A-ADC2-717562C89C15}" presName="childText" presStyleLbl="conFgAcc1" presStyleIdx="2" presStyleCnt="5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CDD61603-BE1C-4006-957C-79D8BC715B83}" type="pres">
      <dgm:prSet presAssocID="{67423842-536C-45F8-878A-2B334EBEC51A}" presName="spaceBetweenRectangles" presStyleCnt="0"/>
      <dgm:spPr/>
    </dgm:pt>
    <dgm:pt modelId="{8E1BEC7B-3551-4270-BBD6-61225CDF9AEB}" type="pres">
      <dgm:prSet presAssocID="{38E67BD4-F570-45DE-949E-FD11D9BCEE34}" presName="parentLin" presStyleCnt="0"/>
      <dgm:spPr/>
    </dgm:pt>
    <dgm:pt modelId="{1DB0B036-2F98-4B2E-A0D0-29293BE52DDE}" type="pres">
      <dgm:prSet presAssocID="{38E67BD4-F570-45DE-949E-FD11D9BCEE34}" presName="parentLeftMargin" presStyleLbl="node1" presStyleIdx="2" presStyleCnt="5"/>
      <dgm:spPr/>
      <dgm:t>
        <a:bodyPr/>
        <a:lstStyle/>
        <a:p>
          <a:endParaRPr lang="de-DE"/>
        </a:p>
      </dgm:t>
    </dgm:pt>
    <dgm:pt modelId="{9E0F7619-0A01-4C53-A0AF-2B42AA7F48D4}" type="pres">
      <dgm:prSet presAssocID="{38E67BD4-F570-45DE-949E-FD11D9BCEE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E675F2-528E-4C92-9C6A-E58C1F6CD6E7}" type="pres">
      <dgm:prSet presAssocID="{38E67BD4-F570-45DE-949E-FD11D9BCEE34}" presName="negativeSpace" presStyleCnt="0"/>
      <dgm:spPr/>
    </dgm:pt>
    <dgm:pt modelId="{A033CAF4-C699-4831-8890-8FF7A025DB9B}" type="pres">
      <dgm:prSet presAssocID="{38E67BD4-F570-45DE-949E-FD11D9BCEE34}" presName="childText" presStyleLbl="conFgAcc1" presStyleIdx="3" presStyleCnt="5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5C638A72-77DF-4E28-98EC-B7746569049C}" type="pres">
      <dgm:prSet presAssocID="{B4C3E07B-142F-4815-B0E3-A59E2BFEA78A}" presName="spaceBetweenRectangles" presStyleCnt="0"/>
      <dgm:spPr/>
    </dgm:pt>
    <dgm:pt modelId="{04EC42C4-0F65-4216-AA2E-A75D4FC704D8}" type="pres">
      <dgm:prSet presAssocID="{8EB095A9-ACF8-467E-B9EA-C4F01095AEFE}" presName="parentLin" presStyleCnt="0"/>
      <dgm:spPr/>
    </dgm:pt>
    <dgm:pt modelId="{A498788D-1681-4FCD-B9F6-0B3BF72E7DA3}" type="pres">
      <dgm:prSet presAssocID="{8EB095A9-ACF8-467E-B9EA-C4F01095AEFE}" presName="parentLeftMargin" presStyleLbl="node1" presStyleIdx="3" presStyleCnt="5"/>
      <dgm:spPr/>
      <dgm:t>
        <a:bodyPr/>
        <a:lstStyle/>
        <a:p>
          <a:endParaRPr lang="de-DE"/>
        </a:p>
      </dgm:t>
    </dgm:pt>
    <dgm:pt modelId="{CE28729B-F416-4357-9BE3-C501D5EC87E0}" type="pres">
      <dgm:prSet presAssocID="{8EB095A9-ACF8-467E-B9EA-C4F01095AEFE}" presName="parentText" presStyleLbl="node1" presStyleIdx="4" presStyleCnt="5" custScaleY="19734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B2573D-8DF8-4B73-BDE3-836980FFBF27}" type="pres">
      <dgm:prSet presAssocID="{8EB095A9-ACF8-467E-B9EA-C4F01095AEFE}" presName="negativeSpace" presStyleCnt="0"/>
      <dgm:spPr/>
    </dgm:pt>
    <dgm:pt modelId="{764A8259-9E51-492A-BD03-8420B9254B54}" type="pres">
      <dgm:prSet presAssocID="{8EB095A9-ACF8-467E-B9EA-C4F01095AEFE}" presName="childText" presStyleLbl="conFgAcc1" presStyleIdx="4" presStyleCnt="5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</dgm:ptLst>
  <dgm:cxnLst>
    <dgm:cxn modelId="{722627EC-FAD3-494B-9B8D-2A94E8B48869}" type="presOf" srcId="{8EB095A9-ACF8-467E-B9EA-C4F01095AEFE}" destId="{CE28729B-F416-4357-9BE3-C501D5EC87E0}" srcOrd="1" destOrd="0" presId="urn:microsoft.com/office/officeart/2005/8/layout/list1"/>
    <dgm:cxn modelId="{FC750058-26F3-4FA3-821D-0664227C54BC}" srcId="{4B4417EA-4D31-432B-834E-BC56BF6EB740}" destId="{79810919-2BBF-4C75-BCF5-2C3C11F0B869}" srcOrd="0" destOrd="0" parTransId="{75A59BD4-7A35-402D-B0DE-D023FAAA5A4B}" sibTransId="{9AC3EF0F-F65C-46DA-976B-11B5CB4A14EB}"/>
    <dgm:cxn modelId="{E48369DF-852B-40B5-B7C6-68C718DA0226}" type="presOf" srcId="{79810919-2BBF-4C75-BCF5-2C3C11F0B869}" destId="{FD69298B-99C3-4F8F-A591-CE041CE5392A}" srcOrd="1" destOrd="0" presId="urn:microsoft.com/office/officeart/2005/8/layout/list1"/>
    <dgm:cxn modelId="{3632464E-158B-4493-B2D4-D1ADB7B6D5F5}" type="presOf" srcId="{8EB095A9-ACF8-467E-B9EA-C4F01095AEFE}" destId="{A498788D-1681-4FCD-B9F6-0B3BF72E7DA3}" srcOrd="0" destOrd="0" presId="urn:microsoft.com/office/officeart/2005/8/layout/list1"/>
    <dgm:cxn modelId="{B47495D5-5979-491C-9741-8FA6654638A4}" type="presOf" srcId="{79810919-2BBF-4C75-BCF5-2C3C11F0B869}" destId="{A9096730-A47B-44FA-99CA-02BA8D99E660}" srcOrd="0" destOrd="0" presId="urn:microsoft.com/office/officeart/2005/8/layout/list1"/>
    <dgm:cxn modelId="{46BE9DAD-D2E9-4E58-BF90-62296A5AE5AF}" srcId="{4B4417EA-4D31-432B-834E-BC56BF6EB740}" destId="{38E67BD4-F570-45DE-949E-FD11D9BCEE34}" srcOrd="3" destOrd="0" parTransId="{EE4C53DF-DE83-496B-A52D-426B6E3B5CE8}" sibTransId="{B4C3E07B-142F-4815-B0E3-A59E2BFEA78A}"/>
    <dgm:cxn modelId="{9ED2D157-C15B-48FD-82FD-4E51D0368A9C}" type="presOf" srcId="{38E67BD4-F570-45DE-949E-FD11D9BCEE34}" destId="{9E0F7619-0A01-4C53-A0AF-2B42AA7F48D4}" srcOrd="1" destOrd="0" presId="urn:microsoft.com/office/officeart/2005/8/layout/list1"/>
    <dgm:cxn modelId="{A0D60CD2-A272-4F93-9433-355F3607B781}" type="presOf" srcId="{C3F78BDA-6FEE-4586-8A7A-799BC8D825E5}" destId="{FD73313B-7317-49FE-AF3B-111F95058CE7}" srcOrd="1" destOrd="0" presId="urn:microsoft.com/office/officeart/2005/8/layout/list1"/>
    <dgm:cxn modelId="{A424CB84-16BB-4185-80AA-692C40D565B0}" type="presOf" srcId="{4B4417EA-4D31-432B-834E-BC56BF6EB740}" destId="{E8565053-2359-4B24-83F1-8A9F4A7BCDA7}" srcOrd="0" destOrd="0" presId="urn:microsoft.com/office/officeart/2005/8/layout/list1"/>
    <dgm:cxn modelId="{04AC5204-3CB0-4918-9C43-97FD65900A63}" srcId="{4B4417EA-4D31-432B-834E-BC56BF6EB740}" destId="{8EB095A9-ACF8-467E-B9EA-C4F01095AEFE}" srcOrd="4" destOrd="0" parTransId="{3EC1584D-0143-493B-887B-6CAF791E6919}" sibTransId="{A3EA1A30-2AA3-4790-8E25-1F4DBA64220F}"/>
    <dgm:cxn modelId="{891C7225-255A-4CC7-9FA2-5A743063B90E}" type="presOf" srcId="{C3F78BDA-6FEE-4586-8A7A-799BC8D825E5}" destId="{3707D829-2623-48CB-A8E7-018D6CE9035E}" srcOrd="0" destOrd="0" presId="urn:microsoft.com/office/officeart/2005/8/layout/list1"/>
    <dgm:cxn modelId="{5B9D9EEA-424E-4A0A-9E68-7D660955BC7D}" type="presOf" srcId="{248169D2-9282-472A-ADC2-717562C89C15}" destId="{D038804C-6054-4811-A807-F3539D83A7A8}" srcOrd="1" destOrd="0" presId="urn:microsoft.com/office/officeart/2005/8/layout/list1"/>
    <dgm:cxn modelId="{3AE4E4D7-8E57-40F3-8083-48B7FA525353}" type="presOf" srcId="{38E67BD4-F570-45DE-949E-FD11D9BCEE34}" destId="{1DB0B036-2F98-4B2E-A0D0-29293BE52DDE}" srcOrd="0" destOrd="0" presId="urn:microsoft.com/office/officeart/2005/8/layout/list1"/>
    <dgm:cxn modelId="{EAD50B86-7BE6-4EF8-BB28-B2FA066A2DD7}" srcId="{4B4417EA-4D31-432B-834E-BC56BF6EB740}" destId="{248169D2-9282-472A-ADC2-717562C89C15}" srcOrd="2" destOrd="0" parTransId="{64E7CB08-1403-4667-A61F-931B50582D7B}" sibTransId="{67423842-536C-45F8-878A-2B334EBEC51A}"/>
    <dgm:cxn modelId="{11FA1E8C-7C4F-417E-B538-4211BC611861}" type="presOf" srcId="{248169D2-9282-472A-ADC2-717562C89C15}" destId="{AC7D23E4-7CD2-4FF9-BDAD-EB34EBF5CEA3}" srcOrd="0" destOrd="0" presId="urn:microsoft.com/office/officeart/2005/8/layout/list1"/>
    <dgm:cxn modelId="{CB98E638-3695-4069-9D88-977DA1A5D3F8}" srcId="{4B4417EA-4D31-432B-834E-BC56BF6EB740}" destId="{C3F78BDA-6FEE-4586-8A7A-799BC8D825E5}" srcOrd="1" destOrd="0" parTransId="{FB955004-701F-4E4C-94E7-99D83DE344CF}" sibTransId="{1A6850BC-464F-4108-903F-66EFA0FBF02D}"/>
    <dgm:cxn modelId="{CB8FA1F3-031A-4998-B338-E31FEBFCC638}" type="presParOf" srcId="{E8565053-2359-4B24-83F1-8A9F4A7BCDA7}" destId="{40BF3FC8-85F0-4E74-A308-2AE475B0DCF9}" srcOrd="0" destOrd="0" presId="urn:microsoft.com/office/officeart/2005/8/layout/list1"/>
    <dgm:cxn modelId="{80976E45-25D7-4A1A-B11A-24E88CB78D3F}" type="presParOf" srcId="{40BF3FC8-85F0-4E74-A308-2AE475B0DCF9}" destId="{A9096730-A47B-44FA-99CA-02BA8D99E660}" srcOrd="0" destOrd="0" presId="urn:microsoft.com/office/officeart/2005/8/layout/list1"/>
    <dgm:cxn modelId="{9434F429-D802-4E67-9820-3F953F99A3DB}" type="presParOf" srcId="{40BF3FC8-85F0-4E74-A308-2AE475B0DCF9}" destId="{FD69298B-99C3-4F8F-A591-CE041CE5392A}" srcOrd="1" destOrd="0" presId="urn:microsoft.com/office/officeart/2005/8/layout/list1"/>
    <dgm:cxn modelId="{3FAE064D-7797-46AB-B3D6-2A390F40F6B2}" type="presParOf" srcId="{E8565053-2359-4B24-83F1-8A9F4A7BCDA7}" destId="{6315FEDC-03AB-4A3C-BDD2-2AE9A563A135}" srcOrd="1" destOrd="0" presId="urn:microsoft.com/office/officeart/2005/8/layout/list1"/>
    <dgm:cxn modelId="{0E565993-60F3-46D3-9656-5CB66808782B}" type="presParOf" srcId="{E8565053-2359-4B24-83F1-8A9F4A7BCDA7}" destId="{86A66CF0-4963-4A76-B99D-4199323F3D91}" srcOrd="2" destOrd="0" presId="urn:microsoft.com/office/officeart/2005/8/layout/list1"/>
    <dgm:cxn modelId="{0A82FC0B-336C-4888-8463-2568B89ACD80}" type="presParOf" srcId="{E8565053-2359-4B24-83F1-8A9F4A7BCDA7}" destId="{98B73919-D5BD-46D7-8C33-86232F61E9A3}" srcOrd="3" destOrd="0" presId="urn:microsoft.com/office/officeart/2005/8/layout/list1"/>
    <dgm:cxn modelId="{CC9049AD-DD6C-4EB3-8A04-0406D01897A0}" type="presParOf" srcId="{E8565053-2359-4B24-83F1-8A9F4A7BCDA7}" destId="{74FA7669-E307-4BB8-97E7-D4F4938B7666}" srcOrd="4" destOrd="0" presId="urn:microsoft.com/office/officeart/2005/8/layout/list1"/>
    <dgm:cxn modelId="{7731BA2C-5C00-4685-81CE-59217E280D29}" type="presParOf" srcId="{74FA7669-E307-4BB8-97E7-D4F4938B7666}" destId="{3707D829-2623-48CB-A8E7-018D6CE9035E}" srcOrd="0" destOrd="0" presId="urn:microsoft.com/office/officeart/2005/8/layout/list1"/>
    <dgm:cxn modelId="{7211CE6F-1D5B-4D12-B8B0-E8E9199CC073}" type="presParOf" srcId="{74FA7669-E307-4BB8-97E7-D4F4938B7666}" destId="{FD73313B-7317-49FE-AF3B-111F95058CE7}" srcOrd="1" destOrd="0" presId="urn:microsoft.com/office/officeart/2005/8/layout/list1"/>
    <dgm:cxn modelId="{47D8F0C0-3E4C-4951-ADBD-C4B6D74C1C39}" type="presParOf" srcId="{E8565053-2359-4B24-83F1-8A9F4A7BCDA7}" destId="{F153B228-3961-4F62-A127-594D30BB593F}" srcOrd="5" destOrd="0" presId="urn:microsoft.com/office/officeart/2005/8/layout/list1"/>
    <dgm:cxn modelId="{8CCF59A3-CD13-4880-829B-7833FECB4821}" type="presParOf" srcId="{E8565053-2359-4B24-83F1-8A9F4A7BCDA7}" destId="{CEB23BD5-FA34-4FD8-8F93-7E13F58AB9E4}" srcOrd="6" destOrd="0" presId="urn:microsoft.com/office/officeart/2005/8/layout/list1"/>
    <dgm:cxn modelId="{D0261CAD-BFEF-41AB-A74D-4EA71A002150}" type="presParOf" srcId="{E8565053-2359-4B24-83F1-8A9F4A7BCDA7}" destId="{F18955ED-CE47-44F3-8E14-9D7F29EE5583}" srcOrd="7" destOrd="0" presId="urn:microsoft.com/office/officeart/2005/8/layout/list1"/>
    <dgm:cxn modelId="{DE2B01B9-76CD-4C84-93BE-2A03C0703481}" type="presParOf" srcId="{E8565053-2359-4B24-83F1-8A9F4A7BCDA7}" destId="{0DBE7EDF-9658-4B0E-A7D5-F1C8F346CDF8}" srcOrd="8" destOrd="0" presId="urn:microsoft.com/office/officeart/2005/8/layout/list1"/>
    <dgm:cxn modelId="{22852995-CEF6-4185-9AB7-9E1B1F3BE047}" type="presParOf" srcId="{0DBE7EDF-9658-4B0E-A7D5-F1C8F346CDF8}" destId="{AC7D23E4-7CD2-4FF9-BDAD-EB34EBF5CEA3}" srcOrd="0" destOrd="0" presId="urn:microsoft.com/office/officeart/2005/8/layout/list1"/>
    <dgm:cxn modelId="{C41046F0-F64F-4D4D-B983-7378C9556656}" type="presParOf" srcId="{0DBE7EDF-9658-4B0E-A7D5-F1C8F346CDF8}" destId="{D038804C-6054-4811-A807-F3539D83A7A8}" srcOrd="1" destOrd="0" presId="urn:microsoft.com/office/officeart/2005/8/layout/list1"/>
    <dgm:cxn modelId="{6D1C67BB-A3ED-40DC-8102-68F19363BE9E}" type="presParOf" srcId="{E8565053-2359-4B24-83F1-8A9F4A7BCDA7}" destId="{243847BC-AA48-4C12-A985-0539D1630C8A}" srcOrd="9" destOrd="0" presId="urn:microsoft.com/office/officeart/2005/8/layout/list1"/>
    <dgm:cxn modelId="{84F50CAF-5128-40D8-9140-60A62291E152}" type="presParOf" srcId="{E8565053-2359-4B24-83F1-8A9F4A7BCDA7}" destId="{9A3E2881-9116-473D-9146-8597B4A03623}" srcOrd="10" destOrd="0" presId="urn:microsoft.com/office/officeart/2005/8/layout/list1"/>
    <dgm:cxn modelId="{90B96AA1-19E4-40AD-A72B-3E34174B0C9E}" type="presParOf" srcId="{E8565053-2359-4B24-83F1-8A9F4A7BCDA7}" destId="{CDD61603-BE1C-4006-957C-79D8BC715B83}" srcOrd="11" destOrd="0" presId="urn:microsoft.com/office/officeart/2005/8/layout/list1"/>
    <dgm:cxn modelId="{7D09CB2C-DA94-4E9A-A748-F95D8B122DE4}" type="presParOf" srcId="{E8565053-2359-4B24-83F1-8A9F4A7BCDA7}" destId="{8E1BEC7B-3551-4270-BBD6-61225CDF9AEB}" srcOrd="12" destOrd="0" presId="urn:microsoft.com/office/officeart/2005/8/layout/list1"/>
    <dgm:cxn modelId="{BFB4D2AF-5FC3-4DF8-B9E0-F3FAFFF459BC}" type="presParOf" srcId="{8E1BEC7B-3551-4270-BBD6-61225CDF9AEB}" destId="{1DB0B036-2F98-4B2E-A0D0-29293BE52DDE}" srcOrd="0" destOrd="0" presId="urn:microsoft.com/office/officeart/2005/8/layout/list1"/>
    <dgm:cxn modelId="{A0B2A402-B6F9-46DB-8BA4-DA86D48C7B2B}" type="presParOf" srcId="{8E1BEC7B-3551-4270-BBD6-61225CDF9AEB}" destId="{9E0F7619-0A01-4C53-A0AF-2B42AA7F48D4}" srcOrd="1" destOrd="0" presId="urn:microsoft.com/office/officeart/2005/8/layout/list1"/>
    <dgm:cxn modelId="{3FC1C827-FC97-471F-8BD6-ED4C349DC897}" type="presParOf" srcId="{E8565053-2359-4B24-83F1-8A9F4A7BCDA7}" destId="{C1E675F2-528E-4C92-9C6A-E58C1F6CD6E7}" srcOrd="13" destOrd="0" presId="urn:microsoft.com/office/officeart/2005/8/layout/list1"/>
    <dgm:cxn modelId="{A491062C-359C-4E55-B341-3388CF33034F}" type="presParOf" srcId="{E8565053-2359-4B24-83F1-8A9F4A7BCDA7}" destId="{A033CAF4-C699-4831-8890-8FF7A025DB9B}" srcOrd="14" destOrd="0" presId="urn:microsoft.com/office/officeart/2005/8/layout/list1"/>
    <dgm:cxn modelId="{FA0C25CF-DD80-423F-B92D-3A5E76AC5091}" type="presParOf" srcId="{E8565053-2359-4B24-83F1-8A9F4A7BCDA7}" destId="{5C638A72-77DF-4E28-98EC-B7746569049C}" srcOrd="15" destOrd="0" presId="urn:microsoft.com/office/officeart/2005/8/layout/list1"/>
    <dgm:cxn modelId="{22B37E60-7947-491C-BEDC-ACF1ACCD2E49}" type="presParOf" srcId="{E8565053-2359-4B24-83F1-8A9F4A7BCDA7}" destId="{04EC42C4-0F65-4216-AA2E-A75D4FC704D8}" srcOrd="16" destOrd="0" presId="urn:microsoft.com/office/officeart/2005/8/layout/list1"/>
    <dgm:cxn modelId="{94CB7517-162D-44E2-AE6D-A7ECA94A9B25}" type="presParOf" srcId="{04EC42C4-0F65-4216-AA2E-A75D4FC704D8}" destId="{A498788D-1681-4FCD-B9F6-0B3BF72E7DA3}" srcOrd="0" destOrd="0" presId="urn:microsoft.com/office/officeart/2005/8/layout/list1"/>
    <dgm:cxn modelId="{A55BDD54-E953-41A3-8DAE-1DD63792CAD2}" type="presParOf" srcId="{04EC42C4-0F65-4216-AA2E-A75D4FC704D8}" destId="{CE28729B-F416-4357-9BE3-C501D5EC87E0}" srcOrd="1" destOrd="0" presId="urn:microsoft.com/office/officeart/2005/8/layout/list1"/>
    <dgm:cxn modelId="{C52E6C3C-2EB0-431A-A8C3-AD568FED7582}" type="presParOf" srcId="{E8565053-2359-4B24-83F1-8A9F4A7BCDA7}" destId="{9BB2573D-8DF8-4B73-BDE3-836980FFBF27}" srcOrd="17" destOrd="0" presId="urn:microsoft.com/office/officeart/2005/8/layout/list1"/>
    <dgm:cxn modelId="{4046C9D0-BF91-4ACF-B1D6-22BF2F6D13F0}" type="presParOf" srcId="{E8565053-2359-4B24-83F1-8A9F4A7BCDA7}" destId="{764A8259-9E51-492A-BD03-8420B9254B5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C9A95-1650-4166-BA64-163231C440B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46F8E27-8CCE-44F2-8458-41AA8D092C16}">
      <dgm:prSet phldrT="[Text]"/>
      <dgm:spPr/>
      <dgm:t>
        <a:bodyPr/>
        <a:lstStyle/>
        <a:p>
          <a:r>
            <a:rPr lang="de-DE" altLang="de-DE" b="1" dirty="0">
              <a:solidFill>
                <a:srgbClr val="464F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Netzwerkarbeit mit:</a:t>
          </a:r>
          <a:endParaRPr lang="de-DE" dirty="0">
            <a:solidFill>
              <a:srgbClr val="464F62"/>
            </a:solidFill>
          </a:endParaRPr>
        </a:p>
      </dgm:t>
    </dgm:pt>
    <dgm:pt modelId="{2E3CA4CC-3466-4AD2-BABA-D0268291E77F}" type="parTrans" cxnId="{2FF1F756-8647-4663-956B-52914CED3F46}">
      <dgm:prSet/>
      <dgm:spPr/>
      <dgm:t>
        <a:bodyPr/>
        <a:lstStyle/>
        <a:p>
          <a:endParaRPr lang="de-DE"/>
        </a:p>
      </dgm:t>
    </dgm:pt>
    <dgm:pt modelId="{ED4A64C2-C8BB-46A7-A84C-26EBB407C507}" type="sibTrans" cxnId="{2FF1F756-8647-4663-956B-52914CED3F46}">
      <dgm:prSet/>
      <dgm:spPr/>
      <dgm:t>
        <a:bodyPr/>
        <a:lstStyle/>
        <a:p>
          <a:endParaRPr lang="de-DE"/>
        </a:p>
      </dgm:t>
    </dgm:pt>
    <dgm:pt modelId="{91DC6634-14C2-40D0-BA8E-AB6C1E3600DF}">
      <dgm:prSet phldrT="[Text]" custT="1"/>
      <dgm:spPr/>
      <dgm:t>
        <a:bodyPr/>
        <a:lstStyle/>
        <a:p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Partnern aus der Wirtschaft, wie </a:t>
          </a:r>
          <a:r>
            <a:rPr lang="de-DE" sz="1200" dirty="0" err="1">
              <a:latin typeface="Arial" panose="020B0604020202020204" pitchFamily="34" charset="0"/>
              <a:cs typeface="Arial" panose="020B0604020202020204" pitchFamily="34" charset="0"/>
            </a:rPr>
            <a:t>UVe</a:t>
          </a: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, IHKs, HWKs, Unternehmen</a:t>
          </a:r>
        </a:p>
      </dgm:t>
    </dgm:pt>
    <dgm:pt modelId="{CA085547-B7C3-4BE5-B8E3-68C5184EBA15}" type="parTrans" cxnId="{BFF9A513-7064-4F15-8691-4516BB3BDF2C}">
      <dgm:prSet/>
      <dgm:spPr/>
      <dgm:t>
        <a:bodyPr/>
        <a:lstStyle/>
        <a:p>
          <a:endParaRPr lang="de-DE"/>
        </a:p>
      </dgm:t>
    </dgm:pt>
    <dgm:pt modelId="{1F8E8D72-5F23-46CE-9830-AB4FF386FAEC}" type="sibTrans" cxnId="{BFF9A513-7064-4F15-8691-4516BB3BDF2C}">
      <dgm:prSet/>
      <dgm:spPr/>
      <dgm:t>
        <a:bodyPr/>
        <a:lstStyle/>
        <a:p>
          <a:endParaRPr lang="de-DE"/>
        </a:p>
      </dgm:t>
    </dgm:pt>
    <dgm:pt modelId="{54B17026-CE6D-44A9-91B3-CD5642424EBC}">
      <dgm:prSet phldrT="[Text]" custT="1"/>
      <dgm:spPr/>
      <dgm:t>
        <a:bodyPr/>
        <a:lstStyle/>
        <a:p>
          <a:r>
            <a:rPr lang="de-DE" altLang="de-D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Jobcenter in M-V</a:t>
          </a:r>
          <a:endParaRPr lang="de-DE" sz="1200" dirty="0"/>
        </a:p>
      </dgm:t>
    </dgm:pt>
    <dgm:pt modelId="{3D17B462-3C61-4176-B9C4-C18CE02BDF9E}" type="parTrans" cxnId="{ACE709C0-EB40-45B3-A784-52FF0F3C5148}">
      <dgm:prSet/>
      <dgm:spPr/>
      <dgm:t>
        <a:bodyPr/>
        <a:lstStyle/>
        <a:p>
          <a:endParaRPr lang="de-DE"/>
        </a:p>
      </dgm:t>
    </dgm:pt>
    <dgm:pt modelId="{6C041A81-38FF-4890-805E-8B760D6698BF}" type="sibTrans" cxnId="{ACE709C0-EB40-45B3-A784-52FF0F3C5148}">
      <dgm:prSet/>
      <dgm:spPr/>
      <dgm:t>
        <a:bodyPr/>
        <a:lstStyle/>
        <a:p>
          <a:endParaRPr lang="de-DE"/>
        </a:p>
      </dgm:t>
    </dgm:pt>
    <dgm:pt modelId="{B8752EDA-44F4-4DAB-8902-0C12FB9E89B9}">
      <dgm:prSet phldrT="[Text]" custT="1"/>
      <dgm:spPr/>
      <dgm:t>
        <a:bodyPr/>
        <a:lstStyle/>
        <a:p>
          <a:r>
            <a:rPr lang="de-DE" altLang="de-DE" sz="1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Migrantenberatungsstellen, wie regionalen Welcome Centern, Projekt „Mein Leben in MV“, Flüchtlingsrat etc. </a:t>
          </a:r>
          <a:endParaRPr lang="de-DE" sz="1100" dirty="0"/>
        </a:p>
      </dgm:t>
    </dgm:pt>
    <dgm:pt modelId="{51B27CA6-9475-4559-B321-CD1BE4B4C26E}" type="parTrans" cxnId="{678A8E8C-9331-469B-B749-F5E35B934F5D}">
      <dgm:prSet/>
      <dgm:spPr/>
      <dgm:t>
        <a:bodyPr/>
        <a:lstStyle/>
        <a:p>
          <a:endParaRPr lang="de-DE"/>
        </a:p>
      </dgm:t>
    </dgm:pt>
    <dgm:pt modelId="{C0D8EF15-3383-49A1-B2CB-EF1E32520439}" type="sibTrans" cxnId="{678A8E8C-9331-469B-B749-F5E35B934F5D}">
      <dgm:prSet/>
      <dgm:spPr/>
      <dgm:t>
        <a:bodyPr/>
        <a:lstStyle/>
        <a:p>
          <a:endParaRPr lang="de-DE"/>
        </a:p>
      </dgm:t>
    </dgm:pt>
    <dgm:pt modelId="{18EAFDC8-99A1-4EAA-BF41-E54D43235324}">
      <dgm:prSet phldrT="[Text]" custT="1"/>
      <dgm:spPr/>
      <dgm:t>
        <a:bodyPr/>
        <a:lstStyle/>
        <a:p>
          <a:r>
            <a:rPr lang="de-DE" altLang="de-DE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Migrantenvereine wie z.B. SIČ e.V., Ukrainisch-Deutsches Kulturzentrum</a:t>
          </a:r>
        </a:p>
      </dgm:t>
    </dgm:pt>
    <dgm:pt modelId="{027680BE-FCAE-49C8-999F-BE2D5196CC37}" type="parTrans" cxnId="{F9AF9DB0-2570-40BD-A3EF-FEBB241E0C82}">
      <dgm:prSet/>
      <dgm:spPr/>
      <dgm:t>
        <a:bodyPr/>
        <a:lstStyle/>
        <a:p>
          <a:endParaRPr lang="de-DE"/>
        </a:p>
      </dgm:t>
    </dgm:pt>
    <dgm:pt modelId="{C80AB4FF-CD65-4E1F-8051-B9545CE53946}" type="sibTrans" cxnId="{F9AF9DB0-2570-40BD-A3EF-FEBB241E0C82}">
      <dgm:prSet/>
      <dgm:spPr/>
      <dgm:t>
        <a:bodyPr/>
        <a:lstStyle/>
        <a:p>
          <a:endParaRPr lang="de-DE"/>
        </a:p>
      </dgm:t>
    </dgm:pt>
    <dgm:pt modelId="{EE9F4B04-662F-4D1B-A299-80A4CD51E5F7}">
      <dgm:prSet phldrT="[Text]" custT="1"/>
      <dgm:spPr/>
      <dgm:t>
        <a:bodyPr/>
        <a:lstStyle/>
        <a:p>
          <a:r>
            <a:rPr lang="de-DE" altLang="de-DE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IQ-Netzwerk MV </a:t>
          </a:r>
        </a:p>
      </dgm:t>
    </dgm:pt>
    <dgm:pt modelId="{0C6695B0-41B5-4D27-83F9-2FD37A6D2978}" type="parTrans" cxnId="{AE9256E3-27DB-45D4-AF4B-69A67B273ED6}">
      <dgm:prSet/>
      <dgm:spPr/>
      <dgm:t>
        <a:bodyPr/>
        <a:lstStyle/>
        <a:p>
          <a:endParaRPr lang="de-DE"/>
        </a:p>
      </dgm:t>
    </dgm:pt>
    <dgm:pt modelId="{3918DA61-A11C-4091-B2C8-77952A522B5A}" type="sibTrans" cxnId="{AE9256E3-27DB-45D4-AF4B-69A67B273ED6}">
      <dgm:prSet/>
      <dgm:spPr/>
      <dgm:t>
        <a:bodyPr/>
        <a:lstStyle/>
        <a:p>
          <a:endParaRPr lang="de-DE"/>
        </a:p>
      </dgm:t>
    </dgm:pt>
    <dgm:pt modelId="{9BBC7CDF-E99F-4B4F-8940-E4E0AEE4EEEF}">
      <dgm:prSet phldrT="[Text]" custT="1"/>
      <dgm:spPr/>
      <dgm:t>
        <a:bodyPr/>
        <a:lstStyle/>
        <a:p>
          <a:r>
            <a:rPr lang="de-DE" altLang="de-DE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Medien, wie NDR, SVZ, Mandarin-Medien, Magazine von </a:t>
          </a:r>
          <a:r>
            <a:rPr lang="de-DE" altLang="de-DE" sz="1200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UVe</a:t>
          </a:r>
          <a:r>
            <a:rPr lang="de-DE" altLang="de-DE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IHKs, HWKs etc.</a:t>
          </a:r>
        </a:p>
      </dgm:t>
    </dgm:pt>
    <dgm:pt modelId="{98EB8ACD-A34E-42D8-AA52-11356332C00C}" type="parTrans" cxnId="{EC53E7A3-0878-46F1-839B-C0A33618DE58}">
      <dgm:prSet/>
      <dgm:spPr/>
      <dgm:t>
        <a:bodyPr/>
        <a:lstStyle/>
        <a:p>
          <a:endParaRPr lang="de-DE"/>
        </a:p>
      </dgm:t>
    </dgm:pt>
    <dgm:pt modelId="{1D270417-EB1B-425A-A0A7-C4794C78577A}" type="sibTrans" cxnId="{EC53E7A3-0878-46F1-839B-C0A33618DE58}">
      <dgm:prSet/>
      <dgm:spPr/>
      <dgm:t>
        <a:bodyPr/>
        <a:lstStyle/>
        <a:p>
          <a:endParaRPr lang="de-DE"/>
        </a:p>
      </dgm:t>
    </dgm:pt>
    <dgm:pt modelId="{3F4C6BE7-E229-4A8D-81E5-09ACA18A1A53}" type="pres">
      <dgm:prSet presAssocID="{375C9A95-1650-4166-BA64-163231C440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C60489B-D507-4E95-95BC-68DD13B7E5D1}" type="pres">
      <dgm:prSet presAssocID="{375C9A95-1650-4166-BA64-163231C440B3}" presName="radial" presStyleCnt="0">
        <dgm:presLayoutVars>
          <dgm:animLvl val="ctr"/>
        </dgm:presLayoutVars>
      </dgm:prSet>
      <dgm:spPr/>
    </dgm:pt>
    <dgm:pt modelId="{24C72C8E-4CA9-4F7C-B836-BAA6DDEA759C}" type="pres">
      <dgm:prSet presAssocID="{446F8E27-8CCE-44F2-8458-41AA8D092C16}" presName="centerShape" presStyleLbl="vennNode1" presStyleIdx="0" presStyleCnt="7"/>
      <dgm:spPr/>
      <dgm:t>
        <a:bodyPr/>
        <a:lstStyle/>
        <a:p>
          <a:endParaRPr lang="de-DE"/>
        </a:p>
      </dgm:t>
    </dgm:pt>
    <dgm:pt modelId="{45DADFB3-CA9F-4547-9696-3E59EFBBA04E}" type="pres">
      <dgm:prSet presAssocID="{91DC6634-14C2-40D0-BA8E-AB6C1E3600DF}" presName="node" presStyleLbl="vennNode1" presStyleIdx="1" presStyleCnt="7" custScaleX="121371" custScaleY="1213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553815-F4C9-4BAC-87E8-4B247E89851B}" type="pres">
      <dgm:prSet presAssocID="{54B17026-CE6D-44A9-91B3-CD5642424EBC}" presName="node" presStyleLbl="vennNode1" presStyleIdx="2" presStyleCnt="7" custScaleX="121371" custScaleY="1213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4E9475-CE8F-45F2-BE25-84D2D4406191}" type="pres">
      <dgm:prSet presAssocID="{B8752EDA-44F4-4DAB-8902-0C12FB9E89B9}" presName="node" presStyleLbl="vennNode1" presStyleIdx="3" presStyleCnt="7" custScaleX="128790" custScaleY="1213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9C0D8A-86A1-4F1F-9AB3-9418C48328E9}" type="pres">
      <dgm:prSet presAssocID="{18EAFDC8-99A1-4EAA-BF41-E54D43235324}" presName="node" presStyleLbl="vennNode1" presStyleIdx="4" presStyleCnt="7" custScaleX="121371" custScaleY="121371" custRadScaleRad="99665" custRadScaleInc="15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2419C5-6E85-4A15-8B3F-DBC2B832F918}" type="pres">
      <dgm:prSet presAssocID="{EE9F4B04-662F-4D1B-A299-80A4CD51E5F7}" presName="node" presStyleLbl="vennNode1" presStyleIdx="5" presStyleCnt="7" custScaleX="121371" custScaleY="1213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08C889-FBE0-42AE-AD02-C0906A3B685A}" type="pres">
      <dgm:prSet presAssocID="{9BBC7CDF-E99F-4B4F-8940-E4E0AEE4EEEF}" presName="node" presStyleLbl="vennNode1" presStyleIdx="6" presStyleCnt="7" custScaleX="121371" custScaleY="1213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9A97CF3-C939-46EE-9204-36F620494A02}" type="presOf" srcId="{375C9A95-1650-4166-BA64-163231C440B3}" destId="{3F4C6BE7-E229-4A8D-81E5-09ACA18A1A53}" srcOrd="0" destOrd="0" presId="urn:microsoft.com/office/officeart/2005/8/layout/radial3"/>
    <dgm:cxn modelId="{2FF1F756-8647-4663-956B-52914CED3F46}" srcId="{375C9A95-1650-4166-BA64-163231C440B3}" destId="{446F8E27-8CCE-44F2-8458-41AA8D092C16}" srcOrd="0" destOrd="0" parTransId="{2E3CA4CC-3466-4AD2-BABA-D0268291E77F}" sibTransId="{ED4A64C2-C8BB-46A7-A84C-26EBB407C507}"/>
    <dgm:cxn modelId="{D27B7C4A-43F5-4CD6-A2FA-D16B76DE9196}" type="presOf" srcId="{91DC6634-14C2-40D0-BA8E-AB6C1E3600DF}" destId="{45DADFB3-CA9F-4547-9696-3E59EFBBA04E}" srcOrd="0" destOrd="0" presId="urn:microsoft.com/office/officeart/2005/8/layout/radial3"/>
    <dgm:cxn modelId="{678A8E8C-9331-469B-B749-F5E35B934F5D}" srcId="{446F8E27-8CCE-44F2-8458-41AA8D092C16}" destId="{B8752EDA-44F4-4DAB-8902-0C12FB9E89B9}" srcOrd="2" destOrd="0" parTransId="{51B27CA6-9475-4559-B321-CD1BE4B4C26E}" sibTransId="{C0D8EF15-3383-49A1-B2CB-EF1E32520439}"/>
    <dgm:cxn modelId="{BFF9A513-7064-4F15-8691-4516BB3BDF2C}" srcId="{446F8E27-8CCE-44F2-8458-41AA8D092C16}" destId="{91DC6634-14C2-40D0-BA8E-AB6C1E3600DF}" srcOrd="0" destOrd="0" parTransId="{CA085547-B7C3-4BE5-B8E3-68C5184EBA15}" sibTransId="{1F8E8D72-5F23-46CE-9830-AB4FF386FAEC}"/>
    <dgm:cxn modelId="{AE9256E3-27DB-45D4-AF4B-69A67B273ED6}" srcId="{446F8E27-8CCE-44F2-8458-41AA8D092C16}" destId="{EE9F4B04-662F-4D1B-A299-80A4CD51E5F7}" srcOrd="4" destOrd="0" parTransId="{0C6695B0-41B5-4D27-83F9-2FD37A6D2978}" sibTransId="{3918DA61-A11C-4091-B2C8-77952A522B5A}"/>
    <dgm:cxn modelId="{4C1D0F1C-2D2C-499A-8FAC-D11729933FD2}" type="presOf" srcId="{54B17026-CE6D-44A9-91B3-CD5642424EBC}" destId="{BC553815-F4C9-4BAC-87E8-4B247E89851B}" srcOrd="0" destOrd="0" presId="urn:microsoft.com/office/officeart/2005/8/layout/radial3"/>
    <dgm:cxn modelId="{ACE709C0-EB40-45B3-A784-52FF0F3C5148}" srcId="{446F8E27-8CCE-44F2-8458-41AA8D092C16}" destId="{54B17026-CE6D-44A9-91B3-CD5642424EBC}" srcOrd="1" destOrd="0" parTransId="{3D17B462-3C61-4176-B9C4-C18CE02BDF9E}" sibTransId="{6C041A81-38FF-4890-805E-8B760D6698BF}"/>
    <dgm:cxn modelId="{5804523B-5108-4ADE-8EAD-F2D27458DB97}" type="presOf" srcId="{EE9F4B04-662F-4D1B-A299-80A4CD51E5F7}" destId="{C92419C5-6E85-4A15-8B3F-DBC2B832F918}" srcOrd="0" destOrd="0" presId="urn:microsoft.com/office/officeart/2005/8/layout/radial3"/>
    <dgm:cxn modelId="{144D78A0-2E82-403F-8902-1113648D259C}" type="presOf" srcId="{446F8E27-8CCE-44F2-8458-41AA8D092C16}" destId="{24C72C8E-4CA9-4F7C-B836-BAA6DDEA759C}" srcOrd="0" destOrd="0" presId="urn:microsoft.com/office/officeart/2005/8/layout/radial3"/>
    <dgm:cxn modelId="{8EC9372A-6EB5-4086-9DD2-095931054F9C}" type="presOf" srcId="{B8752EDA-44F4-4DAB-8902-0C12FB9E89B9}" destId="{354E9475-CE8F-45F2-BE25-84D2D4406191}" srcOrd="0" destOrd="0" presId="urn:microsoft.com/office/officeart/2005/8/layout/radial3"/>
    <dgm:cxn modelId="{F9AF9DB0-2570-40BD-A3EF-FEBB241E0C82}" srcId="{446F8E27-8CCE-44F2-8458-41AA8D092C16}" destId="{18EAFDC8-99A1-4EAA-BF41-E54D43235324}" srcOrd="3" destOrd="0" parTransId="{027680BE-FCAE-49C8-999F-BE2D5196CC37}" sibTransId="{C80AB4FF-CD65-4E1F-8051-B9545CE53946}"/>
    <dgm:cxn modelId="{41ACB4B8-6C5A-4B34-93E5-065F65D2D6D0}" type="presOf" srcId="{9BBC7CDF-E99F-4B4F-8940-E4E0AEE4EEEF}" destId="{5108C889-FBE0-42AE-AD02-C0906A3B685A}" srcOrd="0" destOrd="0" presId="urn:microsoft.com/office/officeart/2005/8/layout/radial3"/>
    <dgm:cxn modelId="{EC53E7A3-0878-46F1-839B-C0A33618DE58}" srcId="{446F8E27-8CCE-44F2-8458-41AA8D092C16}" destId="{9BBC7CDF-E99F-4B4F-8940-E4E0AEE4EEEF}" srcOrd="5" destOrd="0" parTransId="{98EB8ACD-A34E-42D8-AA52-11356332C00C}" sibTransId="{1D270417-EB1B-425A-A0A7-C4794C78577A}"/>
    <dgm:cxn modelId="{0A4CCA85-E6F8-431E-A2AE-F553FBEBE6B1}" type="presOf" srcId="{18EAFDC8-99A1-4EAA-BF41-E54D43235324}" destId="{D79C0D8A-86A1-4F1F-9AB3-9418C48328E9}" srcOrd="0" destOrd="0" presId="urn:microsoft.com/office/officeart/2005/8/layout/radial3"/>
    <dgm:cxn modelId="{D468F41D-4D1A-46B2-9E5F-F76A5AF3C3D6}" type="presParOf" srcId="{3F4C6BE7-E229-4A8D-81E5-09ACA18A1A53}" destId="{3C60489B-D507-4E95-95BC-68DD13B7E5D1}" srcOrd="0" destOrd="0" presId="urn:microsoft.com/office/officeart/2005/8/layout/radial3"/>
    <dgm:cxn modelId="{25BB23F2-8E01-4E9B-90FD-4BF1874D2C82}" type="presParOf" srcId="{3C60489B-D507-4E95-95BC-68DD13B7E5D1}" destId="{24C72C8E-4CA9-4F7C-B836-BAA6DDEA759C}" srcOrd="0" destOrd="0" presId="urn:microsoft.com/office/officeart/2005/8/layout/radial3"/>
    <dgm:cxn modelId="{E0B6CD40-799F-40E8-8954-0A348298BEF8}" type="presParOf" srcId="{3C60489B-D507-4E95-95BC-68DD13B7E5D1}" destId="{45DADFB3-CA9F-4547-9696-3E59EFBBA04E}" srcOrd="1" destOrd="0" presId="urn:microsoft.com/office/officeart/2005/8/layout/radial3"/>
    <dgm:cxn modelId="{F1CE7113-05B1-459C-B219-AF1F3510B4F3}" type="presParOf" srcId="{3C60489B-D507-4E95-95BC-68DD13B7E5D1}" destId="{BC553815-F4C9-4BAC-87E8-4B247E89851B}" srcOrd="2" destOrd="0" presId="urn:microsoft.com/office/officeart/2005/8/layout/radial3"/>
    <dgm:cxn modelId="{B39A5E52-66FD-4ECC-BA12-5167A9311FB9}" type="presParOf" srcId="{3C60489B-D507-4E95-95BC-68DD13B7E5D1}" destId="{354E9475-CE8F-45F2-BE25-84D2D4406191}" srcOrd="3" destOrd="0" presId="urn:microsoft.com/office/officeart/2005/8/layout/radial3"/>
    <dgm:cxn modelId="{7A9F78D9-B995-40F5-92EC-816D164611E2}" type="presParOf" srcId="{3C60489B-D507-4E95-95BC-68DD13B7E5D1}" destId="{D79C0D8A-86A1-4F1F-9AB3-9418C48328E9}" srcOrd="4" destOrd="0" presId="urn:microsoft.com/office/officeart/2005/8/layout/radial3"/>
    <dgm:cxn modelId="{BE7C147B-2A88-4186-A700-FEAAE7CB4B3B}" type="presParOf" srcId="{3C60489B-D507-4E95-95BC-68DD13B7E5D1}" destId="{C92419C5-6E85-4A15-8B3F-DBC2B832F918}" srcOrd="5" destOrd="0" presId="urn:microsoft.com/office/officeart/2005/8/layout/radial3"/>
    <dgm:cxn modelId="{A4640DCB-DEB1-4716-9CB0-8A033B398329}" type="presParOf" srcId="{3C60489B-D507-4E95-95BC-68DD13B7E5D1}" destId="{5108C889-FBE0-42AE-AD02-C0906A3B685A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30E98-566C-4EA8-AB3E-DBEF764838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049263B-E7EE-49CF-91AB-6BB17514D6B7}">
      <dgm:prSet phldrT="[Text]"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Fortsetzung</a:t>
          </a:r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der engen Zusammenarbeit mit der Wirtschaft, Bekanntmachung des Projektes unter den Unternehmern;</a:t>
          </a:r>
          <a:endParaRPr lang="de-DE" sz="1400" dirty="0">
            <a:solidFill>
              <a:schemeClr val="tx1"/>
            </a:solidFill>
          </a:endParaRPr>
        </a:p>
      </dgm:t>
    </dgm:pt>
    <dgm:pt modelId="{5DF53620-21E2-4D48-95A4-079AEF7AEE5E}" type="parTrans" cxnId="{8703992A-95E0-41F0-81E7-3233428093CE}">
      <dgm:prSet/>
      <dgm:spPr/>
      <dgm:t>
        <a:bodyPr/>
        <a:lstStyle/>
        <a:p>
          <a:endParaRPr lang="de-DE"/>
        </a:p>
      </dgm:t>
    </dgm:pt>
    <dgm:pt modelId="{A1CA86A9-A527-434D-A24C-5C3BC3C653E5}" type="sibTrans" cxnId="{8703992A-95E0-41F0-81E7-3233428093CE}">
      <dgm:prSet/>
      <dgm:spPr/>
      <dgm:t>
        <a:bodyPr/>
        <a:lstStyle/>
        <a:p>
          <a:endParaRPr lang="de-DE"/>
        </a:p>
      </dgm:t>
    </dgm:pt>
    <dgm:pt modelId="{9503DD2D-C56B-40B3-8AA4-099EADA15D3C}">
      <dgm:prSet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Netzwerkarbeit</a:t>
          </a:r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mit den Vereinen in M-V, die ukrainische Geflüchtete betreuen und unterstützen, um die Plattform unter dieser Zielgruppe landesweit bekannter zu machen;</a:t>
          </a:r>
        </a:p>
      </dgm:t>
    </dgm:pt>
    <dgm:pt modelId="{3B5A63B6-CFE0-46A7-B832-4D1F0988B1F9}" type="parTrans" cxnId="{78AFE441-60A5-41B3-AE09-7815DD5EF13D}">
      <dgm:prSet/>
      <dgm:spPr/>
      <dgm:t>
        <a:bodyPr/>
        <a:lstStyle/>
        <a:p>
          <a:endParaRPr lang="de-DE"/>
        </a:p>
      </dgm:t>
    </dgm:pt>
    <dgm:pt modelId="{C8BF86DA-9B4C-4F23-945C-A8214BA36228}" type="sibTrans" cxnId="{78AFE441-60A5-41B3-AE09-7815DD5EF13D}">
      <dgm:prSet/>
      <dgm:spPr/>
      <dgm:t>
        <a:bodyPr/>
        <a:lstStyle/>
        <a:p>
          <a:endParaRPr lang="de-DE"/>
        </a:p>
      </dgm:t>
    </dgm:pt>
    <dgm:pt modelId="{EDBB7D84-474E-472B-AF8A-A478CCC102BE}">
      <dgm:prSet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Kooperation</a:t>
          </a:r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mit den Anbietern der Integrations- und Sprachkursen, mit dem Ziel, die Kursteilnehmer zu erreichen und die Jobangebote für die </a:t>
          </a:r>
          <a:r>
            <a:rPr lang="de-DE" altLang="de-DE" sz="1400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Ukrainer:innen</a:t>
          </a:r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bekannt zu machen;</a:t>
          </a:r>
        </a:p>
      </dgm:t>
    </dgm:pt>
    <dgm:pt modelId="{2E791A5C-CD2E-462A-B533-446CCBB0D0CE}" type="parTrans" cxnId="{DC64951F-2582-40EF-BFC0-595D5D52D717}">
      <dgm:prSet/>
      <dgm:spPr/>
      <dgm:t>
        <a:bodyPr/>
        <a:lstStyle/>
        <a:p>
          <a:endParaRPr lang="de-DE"/>
        </a:p>
      </dgm:t>
    </dgm:pt>
    <dgm:pt modelId="{604CCEB9-108E-44A5-9666-A564ADA66B6A}" type="sibTrans" cxnId="{DC64951F-2582-40EF-BFC0-595D5D52D717}">
      <dgm:prSet/>
      <dgm:spPr/>
      <dgm:t>
        <a:bodyPr/>
        <a:lstStyle/>
        <a:p>
          <a:endParaRPr lang="de-DE"/>
        </a:p>
      </dgm:t>
    </dgm:pt>
    <dgm:pt modelId="{EC591EA5-90C6-41BD-AA37-71D95420EBB8}">
      <dgm:prSet custT="1"/>
      <dgm:spPr>
        <a:solidFill>
          <a:srgbClr val="FDD54F"/>
        </a:solidFill>
      </dgm:spPr>
      <dgm:t>
        <a:bodyPr/>
        <a:lstStyle/>
        <a:p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Etablierung</a:t>
          </a:r>
          <a:r>
            <a:rPr lang="de-DE" altLang="de-DE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einer neuen Rubrik für Ausbildungsplätze, damit die Unternehmer ihre Ausbildungsangebote an die geflüchteten ukrainischen Jugendlichen 16+  richten können und sie als Fachkräfte für die eigenen Firmen ausbilden </a:t>
          </a:r>
        </a:p>
      </dgm:t>
    </dgm:pt>
    <dgm:pt modelId="{AFCA7E85-F6D6-4D6F-954A-47733E042798}" type="sibTrans" cxnId="{F6EEF06F-FAF7-42E9-B38A-B63D0FE2D159}">
      <dgm:prSet/>
      <dgm:spPr/>
      <dgm:t>
        <a:bodyPr/>
        <a:lstStyle/>
        <a:p>
          <a:endParaRPr lang="de-DE"/>
        </a:p>
      </dgm:t>
    </dgm:pt>
    <dgm:pt modelId="{9B29FDBC-4475-4868-B4F2-BE2885113C15}" type="parTrans" cxnId="{F6EEF06F-FAF7-42E9-B38A-B63D0FE2D159}">
      <dgm:prSet/>
      <dgm:spPr/>
      <dgm:t>
        <a:bodyPr/>
        <a:lstStyle/>
        <a:p>
          <a:endParaRPr lang="de-DE"/>
        </a:p>
      </dgm:t>
    </dgm:pt>
    <dgm:pt modelId="{DDEC1328-59AB-410E-8B20-B15FB15E4AB8}" type="pres">
      <dgm:prSet presAssocID="{9F930E98-566C-4EA8-AB3E-DBEF76483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DF4FA6C-7FB4-4F01-9C67-62ACA2F3D601}" type="pres">
      <dgm:prSet presAssocID="{9049263B-E7EE-49CF-91AB-6BB17514D6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56AFAC-E313-4C50-9D77-44B690BE5F64}" type="pres">
      <dgm:prSet presAssocID="{A1CA86A9-A527-434D-A24C-5C3BC3C653E5}" presName="spacer" presStyleCnt="0"/>
      <dgm:spPr/>
    </dgm:pt>
    <dgm:pt modelId="{DE94D1D4-E2F7-4353-BC12-AEDF0D9C57B3}" type="pres">
      <dgm:prSet presAssocID="{9503DD2D-C56B-40B3-8AA4-099EADA15D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A197B6-92C1-4527-94C9-7A5634506D76}" type="pres">
      <dgm:prSet presAssocID="{C8BF86DA-9B4C-4F23-945C-A8214BA36228}" presName="spacer" presStyleCnt="0"/>
      <dgm:spPr/>
    </dgm:pt>
    <dgm:pt modelId="{9C2690B9-2EDB-487B-ADEF-048BD55869BA}" type="pres">
      <dgm:prSet presAssocID="{EDBB7D84-474E-472B-AF8A-A478CCC102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5DB8B7-AB32-4C8D-9061-E82A05D0F8AD}" type="pres">
      <dgm:prSet presAssocID="{604CCEB9-108E-44A5-9666-A564ADA66B6A}" presName="spacer" presStyleCnt="0"/>
      <dgm:spPr/>
    </dgm:pt>
    <dgm:pt modelId="{EEF8697B-E2CE-472D-8DBD-5D753A00B744}" type="pres">
      <dgm:prSet presAssocID="{EC591EA5-90C6-41BD-AA37-71D95420EB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4358AB5-CEC4-4DE8-85AA-769D42B350B5}" type="presOf" srcId="{9049263B-E7EE-49CF-91AB-6BB17514D6B7}" destId="{BDF4FA6C-7FB4-4F01-9C67-62ACA2F3D601}" srcOrd="0" destOrd="0" presId="urn:microsoft.com/office/officeart/2005/8/layout/vList2"/>
    <dgm:cxn modelId="{4C26B647-7667-4A19-AD53-8D33116C9E71}" type="presOf" srcId="{EDBB7D84-474E-472B-AF8A-A478CCC102BE}" destId="{9C2690B9-2EDB-487B-ADEF-048BD55869BA}" srcOrd="0" destOrd="0" presId="urn:microsoft.com/office/officeart/2005/8/layout/vList2"/>
    <dgm:cxn modelId="{F6EEF06F-FAF7-42E9-B38A-B63D0FE2D159}" srcId="{9F930E98-566C-4EA8-AB3E-DBEF76483820}" destId="{EC591EA5-90C6-41BD-AA37-71D95420EBB8}" srcOrd="3" destOrd="0" parTransId="{9B29FDBC-4475-4868-B4F2-BE2885113C15}" sibTransId="{AFCA7E85-F6D6-4D6F-954A-47733E042798}"/>
    <dgm:cxn modelId="{DC64951F-2582-40EF-BFC0-595D5D52D717}" srcId="{9F930E98-566C-4EA8-AB3E-DBEF76483820}" destId="{EDBB7D84-474E-472B-AF8A-A478CCC102BE}" srcOrd="2" destOrd="0" parTransId="{2E791A5C-CD2E-462A-B533-446CCBB0D0CE}" sibTransId="{604CCEB9-108E-44A5-9666-A564ADA66B6A}"/>
    <dgm:cxn modelId="{284C4D65-2303-4050-BCAA-F2145F860A56}" type="presOf" srcId="{9F930E98-566C-4EA8-AB3E-DBEF76483820}" destId="{DDEC1328-59AB-410E-8B20-B15FB15E4AB8}" srcOrd="0" destOrd="0" presId="urn:microsoft.com/office/officeart/2005/8/layout/vList2"/>
    <dgm:cxn modelId="{B951E1FE-CB00-4CFD-86E9-625F5DC10E2E}" type="presOf" srcId="{9503DD2D-C56B-40B3-8AA4-099EADA15D3C}" destId="{DE94D1D4-E2F7-4353-BC12-AEDF0D9C57B3}" srcOrd="0" destOrd="0" presId="urn:microsoft.com/office/officeart/2005/8/layout/vList2"/>
    <dgm:cxn modelId="{78AFE441-60A5-41B3-AE09-7815DD5EF13D}" srcId="{9F930E98-566C-4EA8-AB3E-DBEF76483820}" destId="{9503DD2D-C56B-40B3-8AA4-099EADA15D3C}" srcOrd="1" destOrd="0" parTransId="{3B5A63B6-CFE0-46A7-B832-4D1F0988B1F9}" sibTransId="{C8BF86DA-9B4C-4F23-945C-A8214BA36228}"/>
    <dgm:cxn modelId="{8703992A-95E0-41F0-81E7-3233428093CE}" srcId="{9F930E98-566C-4EA8-AB3E-DBEF76483820}" destId="{9049263B-E7EE-49CF-91AB-6BB17514D6B7}" srcOrd="0" destOrd="0" parTransId="{5DF53620-21E2-4D48-95A4-079AEF7AEE5E}" sibTransId="{A1CA86A9-A527-434D-A24C-5C3BC3C653E5}"/>
    <dgm:cxn modelId="{40E8D735-D362-4752-A6DA-759154D36B62}" type="presOf" srcId="{EC591EA5-90C6-41BD-AA37-71D95420EBB8}" destId="{EEF8697B-E2CE-472D-8DBD-5D753A00B744}" srcOrd="0" destOrd="0" presId="urn:microsoft.com/office/officeart/2005/8/layout/vList2"/>
    <dgm:cxn modelId="{2A4F09F0-1ACB-4F85-A364-67E783853E88}" type="presParOf" srcId="{DDEC1328-59AB-410E-8B20-B15FB15E4AB8}" destId="{BDF4FA6C-7FB4-4F01-9C67-62ACA2F3D601}" srcOrd="0" destOrd="0" presId="urn:microsoft.com/office/officeart/2005/8/layout/vList2"/>
    <dgm:cxn modelId="{1A207F3C-367D-4F18-9245-3C0463F3E580}" type="presParOf" srcId="{DDEC1328-59AB-410E-8B20-B15FB15E4AB8}" destId="{C756AFAC-E313-4C50-9D77-44B690BE5F64}" srcOrd="1" destOrd="0" presId="urn:microsoft.com/office/officeart/2005/8/layout/vList2"/>
    <dgm:cxn modelId="{6F9FB184-E824-4640-A54B-0771CCA17C24}" type="presParOf" srcId="{DDEC1328-59AB-410E-8B20-B15FB15E4AB8}" destId="{DE94D1D4-E2F7-4353-BC12-AEDF0D9C57B3}" srcOrd="2" destOrd="0" presId="urn:microsoft.com/office/officeart/2005/8/layout/vList2"/>
    <dgm:cxn modelId="{48708AC3-FBD5-4226-A6A7-F2C23B74D0A8}" type="presParOf" srcId="{DDEC1328-59AB-410E-8B20-B15FB15E4AB8}" destId="{C0A197B6-92C1-4527-94C9-7A5634506D76}" srcOrd="3" destOrd="0" presId="urn:microsoft.com/office/officeart/2005/8/layout/vList2"/>
    <dgm:cxn modelId="{5A04A680-121D-4D27-914E-CBCFF12FF684}" type="presParOf" srcId="{DDEC1328-59AB-410E-8B20-B15FB15E4AB8}" destId="{9C2690B9-2EDB-487B-ADEF-048BD55869BA}" srcOrd="4" destOrd="0" presId="urn:microsoft.com/office/officeart/2005/8/layout/vList2"/>
    <dgm:cxn modelId="{C04634BE-0C7D-438E-A024-628E28EA9EBB}" type="presParOf" srcId="{DDEC1328-59AB-410E-8B20-B15FB15E4AB8}" destId="{125DB8B7-AB32-4C8D-9061-E82A05D0F8AD}" srcOrd="5" destOrd="0" presId="urn:microsoft.com/office/officeart/2005/8/layout/vList2"/>
    <dgm:cxn modelId="{3B40AA11-8B0C-429A-B333-9FFC3358CC7E}" type="presParOf" srcId="{DDEC1328-59AB-410E-8B20-B15FB15E4AB8}" destId="{EEF8697B-E2CE-472D-8DBD-5D753A00B7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66CF0-4963-4A76-B99D-4199323F3D91}">
      <dsp:nvSpPr>
        <dsp:cNvPr id="0" name=""/>
        <dsp:cNvSpPr/>
      </dsp:nvSpPr>
      <dsp:spPr>
        <a:xfrm>
          <a:off x="0" y="313733"/>
          <a:ext cx="6525855" cy="3780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9298B-99C3-4F8F-A591-CE041CE5392A}">
      <dsp:nvSpPr>
        <dsp:cNvPr id="0" name=""/>
        <dsp:cNvSpPr/>
      </dsp:nvSpPr>
      <dsp:spPr>
        <a:xfrm>
          <a:off x="326292" y="92333"/>
          <a:ext cx="4568098" cy="442800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63" tIns="0" rIns="172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Übersetzung der Stellenangebote ins Ukrainische durch das Team mv4you 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47908" y="113949"/>
        <a:ext cx="4524866" cy="399568"/>
      </dsp:txXfrm>
    </dsp:sp>
    <dsp:sp modelId="{CEB23BD5-FA34-4FD8-8F93-7E13F58AB9E4}">
      <dsp:nvSpPr>
        <dsp:cNvPr id="0" name=""/>
        <dsp:cNvSpPr/>
      </dsp:nvSpPr>
      <dsp:spPr>
        <a:xfrm>
          <a:off x="0" y="994133"/>
          <a:ext cx="6525855" cy="3780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3313B-7317-49FE-AF3B-111F95058CE7}">
      <dsp:nvSpPr>
        <dsp:cNvPr id="0" name=""/>
        <dsp:cNvSpPr/>
      </dsp:nvSpPr>
      <dsp:spPr>
        <a:xfrm>
          <a:off x="326292" y="772733"/>
          <a:ext cx="4568098" cy="442800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63" tIns="0" rIns="172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kostenfreie Veröffentlichung </a:t>
          </a:r>
        </a:p>
      </dsp:txBody>
      <dsp:txXfrm>
        <a:off x="347908" y="794349"/>
        <a:ext cx="4524866" cy="399568"/>
      </dsp:txXfrm>
    </dsp:sp>
    <dsp:sp modelId="{9A3E2881-9116-473D-9146-8597B4A03623}">
      <dsp:nvSpPr>
        <dsp:cNvPr id="0" name=""/>
        <dsp:cNvSpPr/>
      </dsp:nvSpPr>
      <dsp:spPr>
        <a:xfrm>
          <a:off x="0" y="1674533"/>
          <a:ext cx="6525855" cy="3780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804C-6054-4811-A807-F3539D83A7A8}">
      <dsp:nvSpPr>
        <dsp:cNvPr id="0" name=""/>
        <dsp:cNvSpPr/>
      </dsp:nvSpPr>
      <dsp:spPr>
        <a:xfrm>
          <a:off x="326292" y="1453133"/>
          <a:ext cx="4568098" cy="442800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63" tIns="0" rIns="172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Veröffentlichung auf </a:t>
          </a: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https://mv4you.de/ukraine</a:t>
          </a: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und Instagram </a:t>
          </a:r>
          <a:r>
            <a:rPr lang="de-DE" sz="1400" kern="1200" dirty="0">
              <a:solidFill>
                <a:srgbClr val="0056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mv4you_Ukraine</a:t>
          </a:r>
          <a:endParaRPr lang="de-DE" altLang="de-DE" sz="1400" kern="1200" dirty="0">
            <a:solidFill>
              <a:srgbClr val="005696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347908" y="1474749"/>
        <a:ext cx="4524866" cy="399568"/>
      </dsp:txXfrm>
    </dsp:sp>
    <dsp:sp modelId="{A033CAF4-C699-4831-8890-8FF7A025DB9B}">
      <dsp:nvSpPr>
        <dsp:cNvPr id="0" name=""/>
        <dsp:cNvSpPr/>
      </dsp:nvSpPr>
      <dsp:spPr>
        <a:xfrm>
          <a:off x="0" y="2354933"/>
          <a:ext cx="6525855" cy="3780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F7619-0A01-4C53-A0AF-2B42AA7F48D4}">
      <dsp:nvSpPr>
        <dsp:cNvPr id="0" name=""/>
        <dsp:cNvSpPr/>
      </dsp:nvSpPr>
      <dsp:spPr>
        <a:xfrm>
          <a:off x="326292" y="2133533"/>
          <a:ext cx="4568098" cy="442800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63" tIns="0" rIns="172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keine Registrierung erforderlich</a:t>
          </a:r>
        </a:p>
      </dsp:txBody>
      <dsp:txXfrm>
        <a:off x="347908" y="2155149"/>
        <a:ext cx="4524866" cy="399568"/>
      </dsp:txXfrm>
    </dsp:sp>
    <dsp:sp modelId="{764A8259-9E51-492A-BD03-8420B9254B54}">
      <dsp:nvSpPr>
        <dsp:cNvPr id="0" name=""/>
        <dsp:cNvSpPr/>
      </dsp:nvSpPr>
      <dsp:spPr>
        <a:xfrm>
          <a:off x="0" y="3466363"/>
          <a:ext cx="6525855" cy="3780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8729B-F416-4357-9BE3-C501D5EC87E0}">
      <dsp:nvSpPr>
        <dsp:cNvPr id="0" name=""/>
        <dsp:cNvSpPr/>
      </dsp:nvSpPr>
      <dsp:spPr>
        <a:xfrm>
          <a:off x="326292" y="2813933"/>
          <a:ext cx="4568098" cy="873830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63" tIns="0" rIns="172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Information über die veröffentliche Stellenangebote an die Berater des Projektes „Mein Leben in MV“, die Unternehmen bei der Suche nach den geeigneten Bewerbern unterstützen</a:t>
          </a:r>
        </a:p>
      </dsp:txBody>
      <dsp:txXfrm>
        <a:off x="368949" y="2856590"/>
        <a:ext cx="4482784" cy="788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2C8E-4CA9-4F7C-B836-BAA6DDEA759C}">
      <dsp:nvSpPr>
        <dsp:cNvPr id="0" name=""/>
        <dsp:cNvSpPr/>
      </dsp:nvSpPr>
      <dsp:spPr>
        <a:xfrm>
          <a:off x="1934798" y="1168719"/>
          <a:ext cx="2911546" cy="29115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200" b="1" kern="1200" dirty="0">
              <a:solidFill>
                <a:srgbClr val="464F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Netzwerkarbeit mit:</a:t>
          </a:r>
          <a:endParaRPr lang="de-DE" sz="2200" kern="1200" dirty="0">
            <a:solidFill>
              <a:srgbClr val="464F62"/>
            </a:solidFill>
          </a:endParaRPr>
        </a:p>
      </dsp:txBody>
      <dsp:txXfrm>
        <a:off x="2361184" y="1595105"/>
        <a:ext cx="2058774" cy="2058774"/>
      </dsp:txXfrm>
    </dsp:sp>
    <dsp:sp modelId="{45DADFB3-CA9F-4547-9696-3E59EFBBA04E}">
      <dsp:nvSpPr>
        <dsp:cNvPr id="0" name=""/>
        <dsp:cNvSpPr/>
      </dsp:nvSpPr>
      <dsp:spPr>
        <a:xfrm>
          <a:off x="2507128" y="-155036"/>
          <a:ext cx="1766886" cy="176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Partnern aus der Wirtschaft, wie </a:t>
          </a:r>
          <a:r>
            <a:rPr lang="de-DE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UVe</a:t>
          </a: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, IHKs, HWKs, Unternehmen</a:t>
          </a:r>
        </a:p>
      </dsp:txBody>
      <dsp:txXfrm>
        <a:off x="2765882" y="103718"/>
        <a:ext cx="1249378" cy="1249378"/>
      </dsp:txXfrm>
    </dsp:sp>
    <dsp:sp modelId="{BC553815-F4C9-4BAC-87E8-4B247E89851B}">
      <dsp:nvSpPr>
        <dsp:cNvPr id="0" name=""/>
        <dsp:cNvSpPr/>
      </dsp:nvSpPr>
      <dsp:spPr>
        <a:xfrm>
          <a:off x="4149187" y="793006"/>
          <a:ext cx="1766886" cy="176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2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Jobcenter in M-V</a:t>
          </a:r>
          <a:endParaRPr lang="de-DE" sz="1200" kern="1200" dirty="0"/>
        </a:p>
      </dsp:txBody>
      <dsp:txXfrm>
        <a:off x="4407941" y="1051760"/>
        <a:ext cx="1249378" cy="1249378"/>
      </dsp:txXfrm>
    </dsp:sp>
    <dsp:sp modelId="{354E9475-CE8F-45F2-BE25-84D2D4406191}">
      <dsp:nvSpPr>
        <dsp:cNvPr id="0" name=""/>
        <dsp:cNvSpPr/>
      </dsp:nvSpPr>
      <dsp:spPr>
        <a:xfrm>
          <a:off x="4095185" y="2689092"/>
          <a:ext cx="1874890" cy="176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1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Migrantenberatungsstellen, wie regionalen Welcome Centern, Projekt „Mein Leben in MV“, Flüchtlingsrat etc. </a:t>
          </a:r>
          <a:endParaRPr lang="de-DE" sz="1100" kern="1200" dirty="0"/>
        </a:p>
      </dsp:txBody>
      <dsp:txXfrm>
        <a:off x="4369756" y="2947846"/>
        <a:ext cx="1325748" cy="1249378"/>
      </dsp:txXfrm>
    </dsp:sp>
    <dsp:sp modelId="{D79C0D8A-86A1-4F1F-9AB3-9418C48328E9}">
      <dsp:nvSpPr>
        <dsp:cNvPr id="0" name=""/>
        <dsp:cNvSpPr/>
      </dsp:nvSpPr>
      <dsp:spPr>
        <a:xfrm>
          <a:off x="2475803" y="3630524"/>
          <a:ext cx="1766886" cy="176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2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Migrantenvereine wie z.B. SIČ e.V., Ukrainisch-Deutsches Kulturzentrum</a:t>
          </a:r>
        </a:p>
      </dsp:txBody>
      <dsp:txXfrm>
        <a:off x="2734557" y="3889278"/>
        <a:ext cx="1249378" cy="1249378"/>
      </dsp:txXfrm>
    </dsp:sp>
    <dsp:sp modelId="{C92419C5-6E85-4A15-8B3F-DBC2B832F918}">
      <dsp:nvSpPr>
        <dsp:cNvPr id="0" name=""/>
        <dsp:cNvSpPr/>
      </dsp:nvSpPr>
      <dsp:spPr>
        <a:xfrm>
          <a:off x="865068" y="2689092"/>
          <a:ext cx="1766886" cy="176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2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IQ-Netzwerk MV </a:t>
          </a:r>
        </a:p>
      </dsp:txBody>
      <dsp:txXfrm>
        <a:off x="1123822" y="2947846"/>
        <a:ext cx="1249378" cy="1249378"/>
      </dsp:txXfrm>
    </dsp:sp>
    <dsp:sp modelId="{5108C889-FBE0-42AE-AD02-C0906A3B685A}">
      <dsp:nvSpPr>
        <dsp:cNvPr id="0" name=""/>
        <dsp:cNvSpPr/>
      </dsp:nvSpPr>
      <dsp:spPr>
        <a:xfrm>
          <a:off x="865068" y="793006"/>
          <a:ext cx="1766886" cy="176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2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Medien, wie NDR, SVZ, Mandarin-Medien, Magazine von </a:t>
          </a:r>
          <a:r>
            <a:rPr lang="de-DE" altLang="de-DE" sz="1200" kern="1200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UVe</a:t>
          </a:r>
          <a:r>
            <a:rPr lang="de-DE" altLang="de-DE" sz="12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IHKs, HWKs etc.</a:t>
          </a:r>
        </a:p>
      </dsp:txBody>
      <dsp:txXfrm>
        <a:off x="1123822" y="1051760"/>
        <a:ext cx="1249378" cy="1249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4FA6C-7FB4-4F01-9C67-62ACA2F3D601}">
      <dsp:nvSpPr>
        <dsp:cNvPr id="0" name=""/>
        <dsp:cNvSpPr/>
      </dsp:nvSpPr>
      <dsp:spPr>
        <a:xfrm>
          <a:off x="0" y="6481"/>
          <a:ext cx="6096000" cy="952279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Fortsetzung</a:t>
          </a: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der engen Zusammenarbeit mit der Wirtschaft, Bekanntmachung des Projektes unter den Unternehmern;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46486" y="52967"/>
        <a:ext cx="6003028" cy="859307"/>
      </dsp:txXfrm>
    </dsp:sp>
    <dsp:sp modelId="{DE94D1D4-E2F7-4353-BC12-AEDF0D9C57B3}">
      <dsp:nvSpPr>
        <dsp:cNvPr id="0" name=""/>
        <dsp:cNvSpPr/>
      </dsp:nvSpPr>
      <dsp:spPr>
        <a:xfrm>
          <a:off x="0" y="1039400"/>
          <a:ext cx="6096000" cy="952279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Netzwerkarbeit</a:t>
          </a: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mit den Vereinen in M-V, die ukrainische Geflüchtete betreuen und unterstützen, um die Plattform unter dieser Zielgruppe landesweit bekannter zu machen;</a:t>
          </a:r>
        </a:p>
      </dsp:txBody>
      <dsp:txXfrm>
        <a:off x="46486" y="1085886"/>
        <a:ext cx="6003028" cy="859307"/>
      </dsp:txXfrm>
    </dsp:sp>
    <dsp:sp modelId="{9C2690B9-2EDB-487B-ADEF-048BD55869BA}">
      <dsp:nvSpPr>
        <dsp:cNvPr id="0" name=""/>
        <dsp:cNvSpPr/>
      </dsp:nvSpPr>
      <dsp:spPr>
        <a:xfrm>
          <a:off x="0" y="2072320"/>
          <a:ext cx="6096000" cy="952279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Kooperation</a:t>
          </a: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mit den Anbietern der Integrations- und Sprachkursen, mit dem Ziel, die Kursteilnehmer zu erreichen und die Jobangebote für die </a:t>
          </a:r>
          <a:r>
            <a:rPr lang="de-DE" altLang="de-DE" sz="1400" kern="1200" dirty="0" err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Ukrainer:innen</a:t>
          </a: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bekannt zu machen;</a:t>
          </a:r>
        </a:p>
      </dsp:txBody>
      <dsp:txXfrm>
        <a:off x="46486" y="2118806"/>
        <a:ext cx="6003028" cy="859307"/>
      </dsp:txXfrm>
    </dsp:sp>
    <dsp:sp modelId="{EEF8697B-E2CE-472D-8DBD-5D753A00B744}">
      <dsp:nvSpPr>
        <dsp:cNvPr id="0" name=""/>
        <dsp:cNvSpPr/>
      </dsp:nvSpPr>
      <dsp:spPr>
        <a:xfrm>
          <a:off x="0" y="3105239"/>
          <a:ext cx="6096000" cy="952279"/>
        </a:xfrm>
        <a:prstGeom prst="roundRect">
          <a:avLst/>
        </a:prstGeom>
        <a:solidFill>
          <a:srgbClr val="FDD5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de-DE" altLang="de-DE" sz="1400" b="1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Etablierung</a:t>
          </a:r>
          <a:r>
            <a:rPr lang="de-DE" altLang="de-DE" sz="1400" kern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einer neuen Rubrik für Ausbildungsplätze, damit die Unternehmer ihre Ausbildungsangebote an die geflüchteten ukrainischen Jugendlichen 16+  richten können und sie als Fachkräfte für die eigenen Firmen ausbilden </a:t>
          </a:r>
        </a:p>
      </dsp:txBody>
      <dsp:txXfrm>
        <a:off x="46486" y="3151725"/>
        <a:ext cx="6003028" cy="859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2FF8-FF64-40D4-974A-C4093D6C6517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8616C-12C7-4A35-B9B0-87D002DC54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59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616C-12C7-4A35-B9B0-87D002DC543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39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616C-12C7-4A35-B9B0-87D002DC543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80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616C-12C7-4A35-B9B0-87D002DC543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28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616C-12C7-4A35-B9B0-87D002DC543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68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616C-12C7-4A35-B9B0-87D002DC543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38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616C-12C7-4A35-B9B0-87D002DC543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16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616C-12C7-4A35-B9B0-87D002DC543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03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40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48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69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54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92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61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603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70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20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44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67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230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188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345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80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016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333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46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41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64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94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3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31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4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b="1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2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/>
              <a:t>UdW GmbH / 2023 </a:t>
            </a:r>
          </a:p>
          <a:p>
            <a:pPr algn="ctr"/>
            <a:r>
              <a:rPr lang="en-US"/>
              <a:t>Projekt mv4you-Ukraine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900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de-DE"/>
              <a:t>Projekt: mv4you-Ukraine wird aus den Mitteln des Ministeriums für Wirtschaft, Infrastruktur, Tourismus und Arbeit Mecklenburg-Vorpommern finanziert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298489"/>
            <a:ext cx="1018456" cy="358790"/>
          </a:xfrm>
          <a:prstGeom prst="rect">
            <a:avLst/>
          </a:prstGeom>
          <a:gradFill>
            <a:gsLst>
              <a:gs pos="0">
                <a:srgbClr val="EC5416"/>
              </a:gs>
              <a:gs pos="100000">
                <a:srgbClr val="F99F1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r">
              <a:defRPr lang="de-DE" sz="900" u="none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0D1D4-EBFD-4784-83B9-7D9E2C0206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1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F900-17F2-4D28-8402-6A135D839056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926B-1F72-49E1-871D-B500CD41D94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460772" y="6298488"/>
            <a:ext cx="2133600" cy="365125"/>
          </a:xfrm>
          <a:prstGeom prst="rect">
            <a:avLst/>
          </a:prstGeom>
          <a:gradFill>
            <a:gsLst>
              <a:gs pos="46000">
                <a:srgbClr val="005696">
                  <a:lumMod val="100000"/>
                  <a:alpha val="75000"/>
                </a:srgbClr>
              </a:gs>
              <a:gs pos="63000">
                <a:srgbClr val="FDD54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900" b="1" u="none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UdW</a:t>
            </a:r>
            <a:r>
              <a:rPr lang="en-US" dirty="0">
                <a:solidFill>
                  <a:schemeClr val="tx1"/>
                </a:solidFill>
              </a:rPr>
              <a:t> GmbH / 2023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Projekt</a:t>
            </a:r>
            <a:r>
              <a:rPr lang="en-US" dirty="0">
                <a:solidFill>
                  <a:schemeClr val="tx1"/>
                </a:solidFill>
              </a:rPr>
              <a:t> mv4you-Ukraine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2594372" y="6298488"/>
            <a:ext cx="5073972" cy="365126"/>
          </a:xfrm>
          <a:prstGeom prst="rect">
            <a:avLst/>
          </a:prstGeom>
          <a:gradFill>
            <a:gsLst>
              <a:gs pos="46000">
                <a:srgbClr val="005696">
                  <a:lumMod val="100000"/>
                  <a:alpha val="75000"/>
                </a:srgbClr>
              </a:gs>
              <a:gs pos="63000">
                <a:srgbClr val="FDD54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900" b="1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Projekt mv4you-Ukraine wird aus den Mitteln des Ministeriums für Wirtschaft, Infrastruktur, Tourismus und Arbeit Mecklenburg-Vorpommern finanziert</a:t>
            </a: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7668344" y="6298488"/>
            <a:ext cx="1018456" cy="370872"/>
          </a:xfrm>
          <a:prstGeom prst="rect">
            <a:avLst/>
          </a:prstGeom>
          <a:gradFill>
            <a:gsLst>
              <a:gs pos="46000">
                <a:srgbClr val="005696">
                  <a:lumMod val="100000"/>
                  <a:alpha val="75000"/>
                </a:srgbClr>
              </a:gs>
              <a:gs pos="63000">
                <a:srgbClr val="FDD54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900" b="1" u="none">
                <a:solidFill>
                  <a:schemeClr val="tx1"/>
                </a:solidFill>
              </a:defRPr>
            </a:lvl1pPr>
          </a:lstStyle>
          <a:p>
            <a:pPr lvl="0"/>
            <a:fld id="{7B40D1D4-EBFD-4784-83B9-7D9E2C02068A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2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microsoft.com/office/2018/10/relationships/comments" Target="../comments/modernComment_119_4706BE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18/10/relationships/comments" Target="../comments/modernComment_112_6C9F3FB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v4you.de/ukraine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v4you.de/ukrain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v4you.de/ukraine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91880" y="5487356"/>
            <a:ext cx="2664296" cy="3179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dirty="0">
                <a:solidFill>
                  <a:srgbClr val="00569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www.mv4you/ukraine.de</a:t>
            </a:r>
          </a:p>
        </p:txBody>
      </p:sp>
      <p:sp>
        <p:nvSpPr>
          <p:cNvPr id="5" name="Rechteck 4"/>
          <p:cNvSpPr/>
          <p:nvPr/>
        </p:nvSpPr>
        <p:spPr>
          <a:xfrm>
            <a:off x="1875177" y="1544768"/>
            <a:ext cx="5580112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ukrainischer Fachkräfte in die Unternehmen </a:t>
            </a:r>
          </a:p>
          <a:p>
            <a:pPr algn="ctr">
              <a:lnSpc>
                <a:spcPct val="115000"/>
              </a:lnSpc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Mecklenburg-Vorpommern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de-D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6EE778DB-B6DA-7BAB-F870-59728CDBCCBF}"/>
              </a:ext>
            </a:extLst>
          </p:cNvPr>
          <p:cNvSpPr/>
          <p:nvPr/>
        </p:nvSpPr>
        <p:spPr>
          <a:xfrm>
            <a:off x="179512" y="188640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pic>
        <p:nvPicPr>
          <p:cNvPr id="14" name="A4E728BF-54DD-47E4-94D1-D1AC29A71696" descr="PHOTO-2022-07-13-11-08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73" y="2995750"/>
            <a:ext cx="3206321" cy="249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7BDAC48A-2548-0573-EE33-85E47128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259931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0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16632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11560" y="1689714"/>
            <a:ext cx="7848872" cy="38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Einstellungshindernisse aus der Sicht der Unternehmer: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Sprachbarriere: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Arbeitssprache, besonders bei den Kontakten mit Kunden und Kollegen, ist Deutsch, die die meisten </a:t>
            </a:r>
            <a:r>
              <a:rPr lang="de-DE" alt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Ukrainer:innen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nicht bzw. nicht ausreichend beherrschen. Abhilfe schaffen die Integrationskurse. </a:t>
            </a: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Begrenzte Mobilität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 </a:t>
            </a:r>
            <a:r>
              <a:rPr lang="de-DE" alt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Ukrainer:innen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 den Kleinunternehmen </a:t>
            </a:r>
            <a:r>
              <a:rPr lang="de-DE" alt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begrenzte Zeit- und </a:t>
            </a:r>
            <a:r>
              <a:rPr lang="de-DE" alt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Finanzressource 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für die Arbeitsintegration der ausländischen Mitarbeitern.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Befürchtungen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Unternehmen, dass die </a:t>
            </a:r>
            <a:r>
              <a:rPr lang="de-DE" alt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Ukrainer:innen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Deutschland kurzfristig verlassen.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einigen </a:t>
            </a:r>
            <a:r>
              <a:rPr lang="de-DE" altLang="de-DE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Unternehmer keine Erfahrung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 den ausländischen Arbeitskräften, dadurch eine gewisse Zurückhaltung.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16632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5325" y="756348"/>
            <a:ext cx="759011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Aktive Unterstützung der Unternehmer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 der Besetzung der offenen Stellen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 ukrainischen Geflüchteten</a:t>
            </a:r>
            <a:endParaRPr lang="de-DE" altLang="de-DE" sz="2000" dirty="0">
              <a:solidFill>
                <a:srgbClr val="464F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347961718"/>
              </p:ext>
            </p:extLst>
          </p:nvPr>
        </p:nvGraphicFramePr>
        <p:xfrm>
          <a:off x="683568" y="19295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1624305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9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16632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1233436"/>
            <a:ext cx="6899026" cy="578523"/>
          </a:xfrm>
        </p:spPr>
        <p:txBody>
          <a:bodyPr>
            <a:noAutofit/>
          </a:bodyPr>
          <a:lstStyle/>
          <a:p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 an die Zielgruppen </a:t>
            </a:r>
            <a:b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 Media-Kanäle</a:t>
            </a:r>
            <a:endParaRPr lang="de-DE" sz="2000" b="1" dirty="0">
              <a:solidFill>
                <a:srgbClr val="464F62"/>
              </a:solidFill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18844" y="2312983"/>
            <a:ext cx="40386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Telegram-Kanäle der ukrainischen Communitys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Regelmäßige Informationen über die Plattform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mv4you-Ukraine und Jobangebote aus M-V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de-DE" altLang="de-DE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lvl="1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8200" y="2564903"/>
            <a:ext cx="4038600" cy="356125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Instagram-Account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56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mv4you_Ukraine</a:t>
            </a:r>
            <a:endParaRPr lang="de-DE" sz="1600" dirty="0">
              <a:solidFill>
                <a:srgbClr val="005696"/>
              </a:solidFill>
            </a:endParaRPr>
          </a:p>
        </p:txBody>
      </p:sp>
      <p:pic>
        <p:nvPicPr>
          <p:cNvPr id="1026" name="Picture 2" descr="imag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92" y="3646977"/>
            <a:ext cx="1658718" cy="30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501008"/>
            <a:ext cx="3070366" cy="31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solidFill>
                  <a:srgbClr val="005696"/>
                </a:solidFill>
              </a:rPr>
              <a:t>Vielen Dank für Ihre Aufmerksamkeit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75034"/>
          </a:xfrm>
        </p:spPr>
        <p:txBody>
          <a:bodyPr/>
          <a:lstStyle/>
          <a:p>
            <a:r>
              <a:rPr lang="de-DE" dirty="0">
                <a:solidFill>
                  <a:srgbClr val="464F62"/>
                </a:solidFill>
              </a:rPr>
              <a:t>https://mv4you.de/ukraine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96F3B39-C609-D592-F57B-0ECBA2785631}"/>
              </a:ext>
            </a:extLst>
          </p:cNvPr>
          <p:cNvSpPr/>
          <p:nvPr/>
        </p:nvSpPr>
        <p:spPr>
          <a:xfrm>
            <a:off x="179512" y="188640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6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259632" y="1701348"/>
            <a:ext cx="6840760" cy="4031741"/>
          </a:xfrm>
        </p:spPr>
        <p:txBody>
          <a:bodyPr anchor="ctr"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de-DE" sz="2900" b="1" dirty="0">
                <a:solidFill>
                  <a:srgbClr val="464F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Sonderstellenportal</a:t>
            </a:r>
            <a:r>
              <a:rPr lang="de-DE" sz="29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90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https://mv4you.de/ukraine</a:t>
            </a:r>
            <a:r>
              <a:rPr lang="de-DE" sz="29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de-DE" sz="29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2900" b="1" dirty="0">
                <a:solidFill>
                  <a:srgbClr val="464F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 Projekt für die Arbeitsintegration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2900" b="1" dirty="0">
                <a:solidFill>
                  <a:srgbClr val="464F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geflüchteten </a:t>
            </a:r>
            <a:r>
              <a:rPr lang="de-DE" sz="2900" b="1" dirty="0" err="1">
                <a:solidFill>
                  <a:srgbClr val="464F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Ukrainer:innen</a:t>
            </a:r>
            <a:r>
              <a:rPr lang="de-DE" sz="2900" b="1" dirty="0">
                <a:solidFill>
                  <a:srgbClr val="464F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Aft>
                <a:spcPts val="0"/>
              </a:spcAft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eit dem 01.04.2022 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wird von </a:t>
            </a: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Unternehmensberatung der Wirtschaft (</a:t>
            </a:r>
            <a:r>
              <a:rPr lang="de-DE" sz="2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UdW</a:t>
            </a: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im Rahmen des Projektes „mv4you“ in ukrainischer Sprache bespielt.</a:t>
            </a:r>
            <a:endParaRPr lang="de-DE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</a:t>
            </a:r>
            <a:r>
              <a:rPr lang="de-DE" sz="2200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mv4you-Ukraine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läuft bis zum </a:t>
            </a:r>
            <a:r>
              <a:rPr lang="de-DE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31.12.2024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Finanzierung:</a:t>
            </a:r>
          </a:p>
          <a:p>
            <a:pPr>
              <a:lnSpc>
                <a:spcPct val="120000"/>
              </a:lnSpc>
            </a:pP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Projekt </a:t>
            </a:r>
            <a:r>
              <a:rPr lang="de-DE" sz="2200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mv4you-Ukraine</a:t>
            </a: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wurde bis zum 31.03.2023 aus den Mitteln der Europäischen Union – Europäischer Sozialfonds und vom 01.04.23 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wird aus </a:t>
            </a: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Mitteln 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Ministeriums für Wirtschaft, Infrastruktur, Tourismus und Arbeit Mecklenburg-Vorpommern </a:t>
            </a:r>
            <a:r>
              <a:rPr lang="de-D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finanziert.</a:t>
            </a:r>
          </a:p>
        </p:txBody>
      </p:sp>
      <p:sp>
        <p:nvSpPr>
          <p:cNvPr id="5" name="Rechteck 4"/>
          <p:cNvSpPr/>
          <p:nvPr/>
        </p:nvSpPr>
        <p:spPr>
          <a:xfrm>
            <a:off x="179512" y="188640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403648" y="1904117"/>
            <a:ext cx="6400800" cy="3384376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Ziele des Projektes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Unterstützung der Unternehmen in MV bei der Suche nach qualifizierten Fachkräften und seit Juni 2023 auch nach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Auszubildenden.</a:t>
            </a:r>
            <a:endParaRPr lang="de-D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Begleitung der Unternehmen im Integrationsprozess der ukrainischen Geflüchteter mittels Informations- und Beratungsgespräche, Verweisberatung an Netzwerkpartner etc.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Hilfe für die ukrainischen Geflüchteter bei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Integration in den Arbeitsmarkt durch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Veröffentlichung von Stellenanzeigen von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Unternehmen in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M-V für Fach- und Arbeitskräfte, sowie Azubistellen.</a:t>
            </a:r>
          </a:p>
        </p:txBody>
      </p:sp>
      <p:sp>
        <p:nvSpPr>
          <p:cNvPr id="5" name="Rechteck 4"/>
          <p:cNvSpPr/>
          <p:nvPr/>
        </p:nvSpPr>
        <p:spPr>
          <a:xfrm>
            <a:off x="179512" y="188640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88640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264" y="1052736"/>
            <a:ext cx="6858000" cy="691058"/>
          </a:xfrm>
        </p:spPr>
        <p:txBody>
          <a:bodyPr>
            <a:normAutofit lnSpcReduction="10000"/>
          </a:bodyPr>
          <a:lstStyle/>
          <a:p>
            <a:r>
              <a:rPr lang="de-DE" sz="1800" b="1" dirty="0">
                <a:solidFill>
                  <a:srgbClr val="464F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Sonderstellenportal </a:t>
            </a:r>
            <a:r>
              <a:rPr lang="de-DE" sz="1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https://mv4you.de/ukraine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800" b="1" dirty="0">
                <a:solidFill>
                  <a:srgbClr val="464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finden Sie auf der Homepage </a:t>
            </a:r>
            <a:r>
              <a:rPr lang="de-DE" sz="1800" b="1" u="sng" dirty="0">
                <a:solidFill>
                  <a:srgbClr val="EC541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https://mv4you.de</a:t>
            </a:r>
            <a:endParaRPr lang="de-DE" sz="1800" dirty="0">
              <a:solidFill>
                <a:srgbClr val="EC54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94" y="1743794"/>
            <a:ext cx="3279354" cy="439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1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18373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33754" y="997336"/>
            <a:ext cx="7128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Unser kostenfreies Angebot für die Unternehmen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Mecklenburg-Vorpommern: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73733521"/>
              </p:ext>
            </p:extLst>
          </p:nvPr>
        </p:nvGraphicFramePr>
        <p:xfrm>
          <a:off x="1115615" y="1901441"/>
          <a:ext cx="6525855" cy="393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84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18373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648" y="2060848"/>
            <a:ext cx="7128792" cy="264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 zum </a:t>
            </a:r>
            <a:r>
              <a:rPr lang="de-DE" altLang="de-DE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22.04.24</a:t>
            </a:r>
            <a:endParaRPr lang="de-DE" altLang="de-DE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159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Unternehmen nutzten den Service von mv4you-Ukraine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403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Stellen bei mv4you-Ukraine eingegangen (davon 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384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veröffentlicht)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 </a:t>
            </a:r>
            <a:r>
              <a:rPr lang="de-DE" altLang="de-DE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308 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Arbeitgebern </a:t>
            </a:r>
            <a:r>
              <a:rPr lang="de-DE" altLang="de-DE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1193 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Informations-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 Beratungsgespräche durchgeführt und anschließend schriftliche Information versendet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zusätzlich fanden 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177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Messegespräche zur Information von Arbeitgebern statt</a:t>
            </a:r>
            <a:endParaRPr lang="de-DE" altLang="de-DE" sz="16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88640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11560" y="1371161"/>
            <a:ext cx="802919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Aktuell </a:t>
            </a:r>
            <a:r>
              <a:rPr lang="de-DE" altLang="de-DE" sz="2000" b="1" dirty="0" smtClean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384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64F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Stellenanzeigen </a:t>
            </a: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folgenden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464F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Branchen</a:t>
            </a:r>
            <a:r>
              <a:rPr kumimoji="0" lang="de-DE" altLang="de-DE" sz="2000" b="1" i="0" u="none" strike="noStrike" cap="none" normalizeH="0" dirty="0">
                <a:ln>
                  <a:noFill/>
                </a:ln>
                <a:solidFill>
                  <a:srgbClr val="464F6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de-DE" altLang="de-DE" sz="2000" b="1" i="0" u="none" strike="noStrike" cap="none" normalizeH="0" baseline="0" dirty="0">
              <a:ln>
                <a:noFill/>
              </a:ln>
              <a:solidFill>
                <a:srgbClr val="464F6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Tourismus: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Stellen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Tätigkeiten: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Mitarbeiter:in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Reservierung und Service,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Rezeptionist:innen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Zimmermädchen, </a:t>
            </a:r>
            <a:r>
              <a:rPr lang="de-DE" altLang="de-DE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Kosmetiker:in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Wellnessbereich,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Geschäftsleitungsassistent:in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etc.; 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Produktion: 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Stellen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Tätigkeiten: Maschinen- und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Anlagenführer:in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Produktionsmitarbeiter:in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die Vor- und Endfertigung,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Prozessingenieur:in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Qualitätsprüfer:in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.; 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Gesundheitswesen: 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Stellen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Tätigkeiten: Ärzte, Kranken- und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Altenpfleger:in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Physio- und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Ergotherapeut:in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medizinische Fachangestellte etc.;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28575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Weitere Stellen in den Branchen: 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Baugewerbe: 31, Gastronomie: 30; Dienstleistung und 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Handel: 28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Bildung und Soziales: 14</a:t>
            </a:r>
            <a:r>
              <a:rPr lang="de-DE" alt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weitere: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IT, Kultur, Logistik, Chemie und </a:t>
            </a:r>
            <a:r>
              <a:rPr lang="de-DE" altLang="de-DE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Pharma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Forschung und Entwicklung, Garten- und Landschaftsbau etc.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188640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14635069"/>
              </p:ext>
            </p:extLst>
          </p:nvPr>
        </p:nvGraphicFramePr>
        <p:xfrm>
          <a:off x="493345" y="833723"/>
          <a:ext cx="6835145" cy="524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982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512" y="46365"/>
            <a:ext cx="308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mv</a:t>
            </a:r>
            <a:r>
              <a:rPr lang="de-DE" sz="3600" b="1" dirty="0">
                <a:solidFill>
                  <a:srgbClr val="EC5416"/>
                </a:solidFill>
                <a:latin typeface="Tw Cen MT Condensed Extra Bold" panose="020B0803020202020204" pitchFamily="34" charset="0"/>
              </a:rPr>
              <a:t>4</a:t>
            </a:r>
            <a:r>
              <a:rPr lang="de-DE" sz="3600" b="1" dirty="0">
                <a:solidFill>
                  <a:srgbClr val="464F62"/>
                </a:solidFill>
                <a:latin typeface="Tw Cen MT Condensed Extra Bold" panose="020B0803020202020204" pitchFamily="34" charset="0"/>
              </a:rPr>
              <a:t>you-Ukraine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64331" y="1812147"/>
            <a:ext cx="6840760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Zusammenarbeit zwischen den Projekten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464F6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„mv4you-Ukraine“ und „Mein Leben in MV“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Teilnahme als Leiterin des Projektes </a:t>
            </a:r>
            <a:r>
              <a:rPr lang="de-DE" sz="1600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mv4you-Ukraine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den online Beratungen und Seminaren 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Projektes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„Mein Leben in MV“, unter der Koordinierung von Dagmar Schulze, Arbeits- und Fachkräftebeauftragte für Geflüchtete aus der Ukraine. 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zuständigen Berater des Projektes „Mein Leben in 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MV“ werden über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auf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https://mv4you.de/ukraine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veröffentlichen Stellenangebote informiert und </a:t>
            </a: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erhalten 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Kontaktdaten der Unternehmen für die Kontaktaufnahme. Sie unterstützen dann die Unternehmen bei der Suche nach geeigneten Bewerbern.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de-DE" altLang="de-DE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kontinuierlicher Informationenaustausch zwischen den Projekten</a:t>
            </a: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60648"/>
            <a:ext cx="1852328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973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Bildschirmpräsentation (4:3)</PresentationFormat>
  <Paragraphs>119</Paragraphs>
  <Slides>13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Informationen an die Zielgruppen  über Media-Kanäle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Janet Hospodarz</dc:creator>
  <cp:lastModifiedBy>Christina Kralisch</cp:lastModifiedBy>
  <cp:revision>180</cp:revision>
  <dcterms:created xsi:type="dcterms:W3CDTF">2022-02-18T09:30:08Z</dcterms:created>
  <dcterms:modified xsi:type="dcterms:W3CDTF">2024-04-23T07:02:27Z</dcterms:modified>
</cp:coreProperties>
</file>